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1240" r:id="rId3"/>
    <p:sldId id="1179" r:id="rId4"/>
    <p:sldId id="1241" r:id="rId5"/>
    <p:sldId id="1261" r:id="rId6"/>
    <p:sldId id="1242" r:id="rId7"/>
    <p:sldId id="1237" r:id="rId8"/>
    <p:sldId id="1238" r:id="rId9"/>
    <p:sldId id="1239" r:id="rId10"/>
    <p:sldId id="1244" r:id="rId11"/>
    <p:sldId id="1243" r:id="rId12"/>
    <p:sldId id="1245" r:id="rId13"/>
    <p:sldId id="1246" r:id="rId14"/>
    <p:sldId id="1247" r:id="rId15"/>
    <p:sldId id="1248" r:id="rId16"/>
    <p:sldId id="1249" r:id="rId17"/>
    <p:sldId id="1250" r:id="rId18"/>
    <p:sldId id="1251" r:id="rId19"/>
    <p:sldId id="1252" r:id="rId20"/>
    <p:sldId id="1262" r:id="rId21"/>
    <p:sldId id="1253" r:id="rId22"/>
    <p:sldId id="1254" r:id="rId23"/>
    <p:sldId id="1255" r:id="rId24"/>
    <p:sldId id="1256" r:id="rId25"/>
    <p:sldId id="257" r:id="rId26"/>
    <p:sldId id="258" r:id="rId27"/>
    <p:sldId id="1178" r:id="rId28"/>
    <p:sldId id="1180" r:id="rId29"/>
    <p:sldId id="1181" r:id="rId30"/>
    <p:sldId id="1182" r:id="rId31"/>
    <p:sldId id="1183" r:id="rId32"/>
    <p:sldId id="1184" r:id="rId33"/>
    <p:sldId id="1193" r:id="rId34"/>
    <p:sldId id="1195" r:id="rId35"/>
    <p:sldId id="1257" r:id="rId36"/>
    <p:sldId id="1258" r:id="rId37"/>
    <p:sldId id="1234" r:id="rId38"/>
    <p:sldId id="1235" r:id="rId39"/>
    <p:sldId id="1236" r:id="rId40"/>
    <p:sldId id="1259" r:id="rId41"/>
    <p:sldId id="1263" r:id="rId42"/>
    <p:sldId id="1260" r:id="rId43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3FF"/>
    <a:srgbClr val="FC0080"/>
    <a:srgbClr val="FF7D00"/>
    <a:srgbClr val="00348F"/>
    <a:srgbClr val="082F71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6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F89F-0128-0A48-BD32-2A6613018E50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02D5B-763A-BE48-BD17-9D08DF378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2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2032-6812-3D45-B517-D5993B4E4035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2A1D-CEBE-574B-BF24-3375383A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0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9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3326"/>
            <a:ext cx="10363200" cy="1470025"/>
          </a:xfrm>
          <a:solidFill>
            <a:srgbClr val="00348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3100"/>
            <a:ext cx="8534400" cy="17526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033EA-3579-E748-98A9-F944DAC5B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76" y="5472498"/>
            <a:ext cx="4084177" cy="1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4779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7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199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501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09/22/2021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0392" y="6356351"/>
            <a:ext cx="8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2520: Lecture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8245" y="6356351"/>
            <a:ext cx="126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youtube.com/watch?v=VrE3dJej5I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rE3dJej5IE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sharabayko-srt-01" TargetMode="External"/><Relationship Id="rId2" Type="http://schemas.openxmlformats.org/officeDocument/2006/relationships/hyperlink" Target="https://dl.acm.org/doi/abs/10.1145/3098822.309884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google/quiche" TargetMode="External"/><Relationship Id="rId5" Type="http://schemas.openxmlformats.org/officeDocument/2006/relationships/hyperlink" Target="https://github.com/Haivision/srt" TargetMode="External"/><Relationship Id="rId4" Type="http://schemas.openxmlformats.org/officeDocument/2006/relationships/hyperlink" Target="https://datatracker.ietf.org/doc/html/rfc900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vision/srt/blob/master/docs/misc/why-srt-was-created.md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9825"/>
            <a:ext cx="12192000" cy="1470025"/>
          </a:xfrm>
        </p:spPr>
        <p:txBody>
          <a:bodyPr>
            <a:normAutofit/>
          </a:bodyPr>
          <a:lstStyle/>
          <a:p>
            <a:r>
              <a:rPr lang="en-US" dirty="0"/>
              <a:t>Lecture 6: Moving Transport Protocols to the Application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062503"/>
            <a:ext cx="6400800" cy="611073"/>
          </a:xfrm>
        </p:spPr>
        <p:txBody>
          <a:bodyPr>
            <a:normAutofit/>
          </a:bodyPr>
          <a:lstStyle/>
          <a:p>
            <a:r>
              <a:rPr lang="en-US" dirty="0"/>
              <a:t>Amy </a:t>
            </a:r>
            <a:r>
              <a:rPr lang="en-US" dirty="0" err="1"/>
              <a:t>Babay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B4BC30B-0C7A-0548-8490-03F4BF9DE2BB}"/>
              </a:ext>
            </a:extLst>
          </p:cNvPr>
          <p:cNvSpPr txBox="1">
            <a:spLocks/>
          </p:cNvSpPr>
          <p:nvPr/>
        </p:nvSpPr>
        <p:spPr>
          <a:xfrm>
            <a:off x="0" y="3943157"/>
            <a:ext cx="12192000" cy="123082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University of Pittsburgh School of Computing and Information</a:t>
            </a:r>
          </a:p>
          <a:p>
            <a:r>
              <a:rPr lang="en-US" sz="2400" dirty="0"/>
              <a:t>Department of Informatics and Networked Systems</a:t>
            </a:r>
          </a:p>
          <a:p>
            <a:r>
              <a:rPr lang="en-US" sz="2400" dirty="0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5331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8C25-F30F-654A-9F7B-D03CE027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SRT: Sacrificing Reliability &amp; Reproducing Input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F7A5-EDD6-7846-B82A-76A28E181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the protocols you designed for project 1, when does your receiver decide to “deliver” a packet (write its data to file) from its buffer?</a:t>
            </a:r>
          </a:p>
          <a:p>
            <a:endParaRPr lang="en-US" dirty="0"/>
          </a:p>
          <a:p>
            <a:r>
              <a:rPr lang="en-US" dirty="0"/>
              <a:t>Is this a good fit for the application requirements we discussed for real-time video? </a:t>
            </a:r>
          </a:p>
          <a:p>
            <a:r>
              <a:rPr lang="en-US" dirty="0"/>
              <a:t>What would you want instead?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A657B-0F08-CF4D-B13F-2879E4F7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E3F26-54EE-6C49-9767-C24D8900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77ADA-D5E4-594E-9F76-AABE4E33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76C1-B42C-9948-9768-FB0B5512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SRT: Sacrificing Reliability &amp; Reproducing Input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F65DD-DE00-7F4B-A7A1-33A0A4264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1371598"/>
          </a:xfrm>
        </p:spPr>
        <p:txBody>
          <a:bodyPr/>
          <a:lstStyle/>
          <a:p>
            <a:r>
              <a:rPr lang="en-US" b="1" dirty="0"/>
              <a:t>Latency window </a:t>
            </a:r>
            <a:r>
              <a:rPr lang="en-US" dirty="0"/>
              <a:t>is used to determine when to deliver (or give up on) a packet in the window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C50EF-811C-D349-8936-69DF5256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04C99-B522-EF4E-9774-C8F563F2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329B5-1907-4D43-A763-2BF598FD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20EA3-6581-8641-9974-6266129A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95" y="2828458"/>
            <a:ext cx="10048892" cy="131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9DCE0-8386-E742-BDE8-EEF740C7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4419600"/>
            <a:ext cx="9258301" cy="19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94D0-F9DF-5643-8C4C-59EF89F0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more detail…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0BC6-5FF5-A247-A843-3C02BFA9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gets a </a:t>
            </a:r>
            <a:r>
              <a:rPr lang="en-US" b="1" dirty="0"/>
              <a:t>timestamp</a:t>
            </a:r>
            <a:r>
              <a:rPr lang="en-US" dirty="0"/>
              <a:t> from the sender (TS1, TS2, …)</a:t>
            </a:r>
          </a:p>
          <a:p>
            <a:r>
              <a:rPr lang="en-US" dirty="0"/>
              <a:t>The </a:t>
            </a:r>
            <a:r>
              <a:rPr lang="en-US" b="1" dirty="0"/>
              <a:t>latency window </a:t>
            </a:r>
            <a:r>
              <a:rPr lang="en-US" dirty="0"/>
              <a:t>is a value in milliseconds that says how long to buffer the packet</a:t>
            </a:r>
          </a:p>
          <a:p>
            <a:r>
              <a:rPr lang="en-US" dirty="0"/>
              <a:t>At time </a:t>
            </a:r>
            <a:r>
              <a:rPr lang="en-US" dirty="0" err="1"/>
              <a:t>TS+latency_window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Receiver delivers the packet</a:t>
            </a:r>
          </a:p>
          <a:p>
            <a:pPr lvl="1"/>
            <a:r>
              <a:rPr lang="en-US" dirty="0"/>
              <a:t>Sender can remove it from its buffer (even if it hasn’t been </a:t>
            </a:r>
            <a:r>
              <a:rPr lang="en-US" dirty="0" err="1"/>
              <a:t>ACKed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A4505-EDE5-C247-8BBA-7028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D9C26-ED97-AC43-8DE3-62630C6C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BF9-C524-3748-B678-64E873CA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7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07D1-4F66-6449-AC2A-188F0E5F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more detail…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307F-690B-B641-B7F0-DAC46FE2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Latency window gives some time to recover requested packets…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1BC2-99CD-824A-AFDD-E94A89F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7D08D-9A19-A944-B8D0-673AF921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DC2FA-EDE7-BC48-A586-65143B62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DAD6A-A1FE-F748-991A-A670A96658ED}"/>
              </a:ext>
            </a:extLst>
          </p:cNvPr>
          <p:cNvSpPr/>
          <p:nvPr/>
        </p:nvSpPr>
        <p:spPr>
          <a:xfrm>
            <a:off x="10218245" y="5421077"/>
            <a:ext cx="1711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https://www.youtube.com/watch?v=VrE3dJej5IE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6E8DA-8A2F-564E-973D-305D498E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8" y="2519483"/>
            <a:ext cx="9125809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07D1-4F66-6449-AC2A-188F0E5F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more detail…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307F-690B-B641-B7F0-DAC46FE2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But, if the time to deliver a packet arrives, the receiver delivers it, </a:t>
            </a:r>
            <a:r>
              <a:rPr lang="en-US" i="1" dirty="0"/>
              <a:t>even if some prior packets are still missing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1BC2-99CD-824A-AFDD-E94A89F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7D08D-9A19-A944-B8D0-673AF921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DC2FA-EDE7-BC48-A586-65143B62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7B08C-37C9-BC42-B6B7-3D197084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5" y="2617788"/>
            <a:ext cx="9194530" cy="3738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DAD6A-A1FE-F748-991A-A670A96658ED}"/>
              </a:ext>
            </a:extLst>
          </p:cNvPr>
          <p:cNvSpPr/>
          <p:nvPr/>
        </p:nvSpPr>
        <p:spPr>
          <a:xfrm>
            <a:off x="10218245" y="5421077"/>
            <a:ext cx="1711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https://www.youtube.com/watch?v=VrE3dJej5IE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077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EEEB-BB14-A74F-ADA6-72D89FC2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D5FF-3EFF-F243-921D-DA1D6F68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see any problem in implementing this latency window?</a:t>
            </a:r>
          </a:p>
          <a:p>
            <a:r>
              <a:rPr lang="en-US" dirty="0"/>
              <a:t>Any assumptions we’re making?</a:t>
            </a:r>
          </a:p>
          <a:p>
            <a:endParaRPr lang="en-US" dirty="0"/>
          </a:p>
          <a:p>
            <a:r>
              <a:rPr lang="en-US" dirty="0"/>
              <a:t>Classic distributed systems problem:</a:t>
            </a:r>
          </a:p>
          <a:p>
            <a:pPr lvl="1"/>
            <a:r>
              <a:rPr lang="en-US" dirty="0"/>
              <a:t>What happens if our sender and receiver clocks aren’t synchronized?!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8651B-1CA4-0C4B-940D-4D062EE3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C5EA-8FA7-AE4C-AC53-14D30CB5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FF14-A164-6142-AF1B-38287161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0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805A-83B2-8F4A-B66F-248B279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synchronization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3EF4-1C02-BE4D-B0C1-51D414A7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7997632" cy="47799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Say our sender clock is 1 second (1000 </a:t>
            </a:r>
            <a:r>
              <a:rPr lang="en-US" dirty="0" err="1"/>
              <a:t>ms</a:t>
            </a:r>
            <a:r>
              <a:rPr lang="en-US" dirty="0"/>
              <a:t>) </a:t>
            </a:r>
            <a:r>
              <a:rPr lang="en-US" i="1" dirty="0"/>
              <a:t>behind</a:t>
            </a:r>
            <a:r>
              <a:rPr lang="en-US" dirty="0"/>
              <a:t> our receiver clock</a:t>
            </a:r>
          </a:p>
          <a:p>
            <a:r>
              <a:rPr lang="en-US" dirty="0"/>
              <a:t>RTT between sender and receiver is 50ms</a:t>
            </a:r>
          </a:p>
          <a:p>
            <a:r>
              <a:rPr lang="en-US" dirty="0"/>
              <a:t>Latency window is 500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happens?</a:t>
            </a:r>
          </a:p>
          <a:p>
            <a:pPr lvl="1"/>
            <a:r>
              <a:rPr lang="en-US" dirty="0"/>
              <a:t>Sender sends packet with TS=0</a:t>
            </a:r>
          </a:p>
          <a:p>
            <a:pPr lvl="1"/>
            <a:r>
              <a:rPr lang="en-US" dirty="0"/>
              <a:t>Delivery time </a:t>
            </a:r>
            <a:r>
              <a:rPr lang="en-US" b="1" dirty="0"/>
              <a:t>should</a:t>
            </a:r>
            <a:r>
              <a:rPr lang="en-US" dirty="0"/>
              <a:t> be </a:t>
            </a:r>
            <a:r>
              <a:rPr lang="en-US" dirty="0" err="1"/>
              <a:t>TS+latency_window</a:t>
            </a:r>
            <a:r>
              <a:rPr lang="en-US" dirty="0"/>
              <a:t> = 500</a:t>
            </a:r>
          </a:p>
          <a:p>
            <a:pPr lvl="1"/>
            <a:r>
              <a:rPr lang="en-US" dirty="0"/>
              <a:t>Receiver gets it 25 </a:t>
            </a:r>
            <a:r>
              <a:rPr lang="en-US" dirty="0" err="1"/>
              <a:t>ms</a:t>
            </a:r>
            <a:r>
              <a:rPr lang="en-US" dirty="0"/>
              <a:t> (RTT/2) after it was sent. To the receiver, this looks like time 1025, packet is late, should just drop 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3160-8AD6-794B-86FE-0547E37C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DCD5-82B5-FD41-AD20-EEFEB284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6B43-3E5B-3347-A9A4-00D9A778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092BEE-C8BF-0841-BCE9-0B129DEC5A5B}"/>
              </a:ext>
            </a:extLst>
          </p:cNvPr>
          <p:cNvGrpSpPr/>
          <p:nvPr/>
        </p:nvGrpSpPr>
        <p:grpSpPr>
          <a:xfrm>
            <a:off x="8636241" y="2020096"/>
            <a:ext cx="2776416" cy="4100464"/>
            <a:chOff x="9474441" y="1905796"/>
            <a:chExt cx="2776416" cy="4100464"/>
          </a:xfrm>
        </p:grpSpPr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B27F451F-3C90-8E4F-9A76-45028791E0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55682" y="1917704"/>
              <a:ext cx="12701" cy="36369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097EE40-1D15-D049-A92E-C42E87659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69699" y="1905796"/>
              <a:ext cx="12701" cy="363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3E3E24AB-CA3B-B041-97E3-266AD3B95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441" y="5544607"/>
              <a:ext cx="122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Sender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97D9F64D-54C1-554D-B78D-8FB71D2B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2809" y="5544607"/>
              <a:ext cx="146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Receiver</a:t>
              </a:r>
            </a:p>
          </p:txBody>
        </p:sp>
      </p:grpSp>
      <p:sp>
        <p:nvSpPr>
          <p:cNvPr id="11" name="Text Box 20">
            <a:extLst>
              <a:ext uri="{FF2B5EF4-FFF2-40B4-BE49-F238E27FC236}">
                <a16:creationId xmlns:a16="http://schemas.microsoft.com/office/drawing/2014/main" id="{10D1EAB2-993F-9842-8350-D5985DFB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256" y="3612479"/>
            <a:ext cx="287401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T = 0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D14B835-9D30-774A-B7DE-C5A6FAA75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1724" y="3881100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CB7AF2-F095-BA45-8124-533406BEE13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231724" y="3862050"/>
            <a:ext cx="1488035" cy="17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Box 20">
            <a:extLst>
              <a:ext uri="{FF2B5EF4-FFF2-40B4-BE49-F238E27FC236}">
                <a16:creationId xmlns:a16="http://schemas.microsoft.com/office/drawing/2014/main" id="{FC8DDCA0-D3AD-1445-97F2-2F2EC7E26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9759" y="3653152"/>
            <a:ext cx="1499775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T = 1000</a:t>
            </a: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E4AC7FA8-55EA-0549-A160-9A2E3F6AC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28" y="4203632"/>
            <a:ext cx="287401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T = 1025</a:t>
            </a:r>
          </a:p>
        </p:txBody>
      </p:sp>
    </p:spTree>
    <p:extLst>
      <p:ext uri="{BB962C8B-B14F-4D97-AF65-F5344CB8AC3E}">
        <p14:creationId xmlns:p14="http://schemas.microsoft.com/office/powerpoint/2010/main" val="7538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14CC-F44E-2442-B07E-D13EFD71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Skew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E9E4-2EDA-A744-A78C-CC197FC8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1261209"/>
          </a:xfrm>
        </p:spPr>
        <p:txBody>
          <a:bodyPr/>
          <a:lstStyle/>
          <a:p>
            <a:r>
              <a:rPr lang="en-US" dirty="0"/>
              <a:t>Goal: map time on sender’s clock (pkt timestamp) to time on receiver’s clock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38F7-4365-E74C-B4D8-F309F06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9EFAC-F71C-4F49-903A-ED46CFB8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044B-93FB-7F4E-9C2D-920EE80E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17</a:t>
            </a:fld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0AB93424-8755-AB40-8453-11F3D5DEDB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967" y="2419350"/>
            <a:ext cx="12699" cy="33333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5FFE7F54-4EF4-B941-BBC5-B58C4BFF3C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1571" y="2419349"/>
            <a:ext cx="5" cy="345037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01F6A3A-4955-E441-9E6A-BDBB03DF2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1863" y="5720510"/>
            <a:ext cx="122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Sender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B91A5E25-D580-CF48-8A05-2FAF31A3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93" y="5795848"/>
            <a:ext cx="146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31D422F9-82F4-F244-98D2-BB1DEB1FE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54" y="2641845"/>
            <a:ext cx="287401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0, TS = 0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F4EB02C3-F065-A242-99E9-49041DA52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968" y="2907455"/>
            <a:ext cx="3630580" cy="773103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7BC17C31-BF28-5743-BD3E-37CEFA393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530" y="3294006"/>
            <a:ext cx="3088723" cy="82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latin typeface="Tahoma" charset="0"/>
              </a:rPr>
              <a:t>recv</a:t>
            </a:r>
            <a:r>
              <a:rPr lang="en-US" dirty="0">
                <a:latin typeface="Tahoma" charset="0"/>
              </a:rPr>
              <a:t> pkt 0, TS=0, </a:t>
            </a:r>
            <a:r>
              <a:rPr lang="en-US" dirty="0" err="1">
                <a:latin typeface="Tahoma" charset="0"/>
              </a:rPr>
              <a:t>rcvtime</a:t>
            </a:r>
            <a:r>
              <a:rPr lang="en-US" dirty="0">
                <a:latin typeface="Tahoma" charset="0"/>
              </a:rPr>
              <a:t> = 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7B1DF-74BE-3041-9B09-C25CF5047E97}"/>
              </a:ext>
            </a:extLst>
          </p:cNvPr>
          <p:cNvSpPr txBox="1"/>
          <p:nvPr/>
        </p:nvSpPr>
        <p:spPr>
          <a:xfrm>
            <a:off x="8743968" y="4413152"/>
            <a:ext cx="3235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713FF"/>
                </a:solidFill>
              </a:rPr>
              <a:t>If I want to deliver a packet 500ms after it was sent, how long should I buffer it?</a:t>
            </a:r>
          </a:p>
        </p:txBody>
      </p:sp>
    </p:spTree>
    <p:extLst>
      <p:ext uri="{BB962C8B-B14F-4D97-AF65-F5344CB8AC3E}">
        <p14:creationId xmlns:p14="http://schemas.microsoft.com/office/powerpoint/2010/main" val="276976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BC0B-2195-D14B-B163-0B91F0E4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Skew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10219-303C-E643-87A9-B1845A193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rcvtime</a:t>
            </a:r>
            <a:r>
              <a:rPr lang="en-US" dirty="0"/>
              <a:t> – </a:t>
            </a:r>
            <a:r>
              <a:rPr lang="en-US" dirty="0" err="1"/>
              <a:t>sendTS</a:t>
            </a:r>
            <a:r>
              <a:rPr lang="en-US" dirty="0"/>
              <a:t> = 50</a:t>
            </a:r>
          </a:p>
          <a:p>
            <a:r>
              <a:rPr lang="en-US" dirty="0"/>
              <a:t>I want to deliver the packet 500ms after it was sent (i.e. time 500 on sender’s clock)</a:t>
            </a:r>
          </a:p>
          <a:p>
            <a:r>
              <a:rPr lang="en-US" dirty="0"/>
              <a:t>When do I deliver it?</a:t>
            </a:r>
          </a:p>
          <a:p>
            <a:endParaRPr lang="en-US" dirty="0"/>
          </a:p>
          <a:p>
            <a:r>
              <a:rPr lang="en-US" dirty="0"/>
              <a:t>If clocks are synchronized, this is easy:</a:t>
            </a:r>
          </a:p>
          <a:p>
            <a:pPr lvl="1"/>
            <a:r>
              <a:rPr lang="en-US" dirty="0"/>
              <a:t>Target delivery time = 500, so wait 450ms, then deliver</a:t>
            </a:r>
          </a:p>
          <a:p>
            <a:r>
              <a:rPr lang="en-US" dirty="0"/>
              <a:t>If I know the sender’s clock is 10ms behind mine, this is also easy:</a:t>
            </a:r>
          </a:p>
          <a:p>
            <a:pPr lvl="1"/>
            <a:r>
              <a:rPr lang="en-US" dirty="0"/>
              <a:t>Target delivery time = 500+10, so wait 460ms</a:t>
            </a:r>
          </a:p>
          <a:p>
            <a:pPr lvl="1"/>
            <a:r>
              <a:rPr lang="en-US" dirty="0"/>
              <a:t>But I don’t know this!</a:t>
            </a:r>
          </a:p>
          <a:p>
            <a:r>
              <a:rPr lang="en-US" b="1" dirty="0">
                <a:solidFill>
                  <a:srgbClr val="0713FF"/>
                </a:solidFill>
              </a:rPr>
              <a:t>Observation: </a:t>
            </a:r>
            <a:r>
              <a:rPr lang="en-US" b="1" dirty="0" err="1">
                <a:solidFill>
                  <a:srgbClr val="0713FF"/>
                </a:solidFill>
              </a:rPr>
              <a:t>rcvtime</a:t>
            </a:r>
            <a:r>
              <a:rPr lang="en-US" b="1" dirty="0">
                <a:solidFill>
                  <a:srgbClr val="0713FF"/>
                </a:solidFill>
              </a:rPr>
              <a:t> – </a:t>
            </a:r>
            <a:r>
              <a:rPr lang="en-US" b="1" dirty="0" err="1">
                <a:solidFill>
                  <a:srgbClr val="0713FF"/>
                </a:solidFill>
              </a:rPr>
              <a:t>sendTS</a:t>
            </a:r>
            <a:r>
              <a:rPr lang="en-US" b="1" dirty="0">
                <a:solidFill>
                  <a:srgbClr val="0713FF"/>
                </a:solidFill>
              </a:rPr>
              <a:t> = </a:t>
            </a:r>
            <a:r>
              <a:rPr lang="en-US" b="1" dirty="0" err="1">
                <a:solidFill>
                  <a:srgbClr val="0713FF"/>
                </a:solidFill>
              </a:rPr>
              <a:t>oneway_delay</a:t>
            </a:r>
            <a:r>
              <a:rPr lang="en-US" b="1" dirty="0">
                <a:solidFill>
                  <a:srgbClr val="0713FF"/>
                </a:solidFill>
              </a:rPr>
              <a:t> + </a:t>
            </a:r>
            <a:r>
              <a:rPr lang="en-US" b="1" dirty="0" err="1">
                <a:solidFill>
                  <a:srgbClr val="0713FF"/>
                </a:solidFill>
              </a:rPr>
              <a:t>clock_diff</a:t>
            </a:r>
            <a:endParaRPr lang="en-US" b="1" dirty="0">
              <a:solidFill>
                <a:srgbClr val="0713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86499-CB3C-0644-8AD5-DA1D5B88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D984-28B0-D845-9EB5-BB9C19A8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090DA-8CBB-974F-A9FE-CAF21BE5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4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9C2F-17F8-5C40-9EE4-122E3BF8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Skew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B549-7CFC-C049-B9C2-892A9E23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8347853" cy="477996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If I know the normal one-way delay </a:t>
            </a:r>
            <a:r>
              <a:rPr lang="en-US" dirty="0"/>
              <a:t>between sender and receiver, I can estimate the clock skew to translate sender timestamps to receiver clock</a:t>
            </a:r>
          </a:p>
          <a:p>
            <a:endParaRPr lang="en-US" dirty="0"/>
          </a:p>
          <a:p>
            <a:r>
              <a:rPr lang="en-US" dirty="0"/>
              <a:t>But, I don’t know the one-way delay!</a:t>
            </a:r>
          </a:p>
          <a:p>
            <a:r>
              <a:rPr lang="en-US" dirty="0"/>
              <a:t>But I can measure the roundtrip…</a:t>
            </a:r>
          </a:p>
          <a:p>
            <a:pPr marL="457188" lvl="1" indent="0">
              <a:buNone/>
            </a:pPr>
            <a:r>
              <a:rPr lang="en-US" b="1" dirty="0" err="1"/>
              <a:t>rcvtime</a:t>
            </a:r>
            <a:r>
              <a:rPr lang="en-US" b="1" dirty="0"/>
              <a:t> – </a:t>
            </a:r>
            <a:r>
              <a:rPr lang="en-US" b="1" dirty="0" err="1"/>
              <a:t>sendTS</a:t>
            </a:r>
            <a:r>
              <a:rPr lang="en-US" b="1" dirty="0"/>
              <a:t> = RTT/2 + </a:t>
            </a:r>
            <a:r>
              <a:rPr lang="en-US" b="1" dirty="0" err="1"/>
              <a:t>clock_diff</a:t>
            </a:r>
            <a:endParaRPr lang="en-US" b="1" dirty="0"/>
          </a:p>
          <a:p>
            <a:pPr marL="457188" lvl="1" indent="0">
              <a:buNone/>
            </a:pPr>
            <a:r>
              <a:rPr lang="en-US" b="1" dirty="0" err="1">
                <a:solidFill>
                  <a:srgbClr val="0713FF"/>
                </a:solidFill>
              </a:rPr>
              <a:t>clock_diff</a:t>
            </a:r>
            <a:r>
              <a:rPr lang="en-US" b="1" dirty="0">
                <a:solidFill>
                  <a:srgbClr val="0713FF"/>
                </a:solidFill>
              </a:rPr>
              <a:t> = </a:t>
            </a:r>
            <a:r>
              <a:rPr lang="en-US" b="1" dirty="0" err="1">
                <a:solidFill>
                  <a:srgbClr val="0713FF"/>
                </a:solidFill>
              </a:rPr>
              <a:t>rcvtime</a:t>
            </a:r>
            <a:r>
              <a:rPr lang="en-US" b="1" dirty="0">
                <a:solidFill>
                  <a:srgbClr val="0713FF"/>
                </a:solidFill>
              </a:rPr>
              <a:t> – </a:t>
            </a:r>
            <a:r>
              <a:rPr lang="en-US" b="1" dirty="0" err="1">
                <a:solidFill>
                  <a:srgbClr val="0713FF"/>
                </a:solidFill>
              </a:rPr>
              <a:t>sendTS</a:t>
            </a:r>
            <a:r>
              <a:rPr lang="en-US" b="1" dirty="0">
                <a:solidFill>
                  <a:srgbClr val="0713FF"/>
                </a:solidFill>
              </a:rPr>
              <a:t> - RTT/2 </a:t>
            </a:r>
          </a:p>
          <a:p>
            <a:pPr marL="457188" lvl="1" indent="0">
              <a:buNone/>
            </a:pPr>
            <a:r>
              <a:rPr lang="en-US" dirty="0"/>
              <a:t>then, I can use clock diff to translate </a:t>
            </a:r>
            <a:r>
              <a:rPr lang="en-US" dirty="0" err="1"/>
              <a:t>sendTS</a:t>
            </a:r>
            <a:r>
              <a:rPr lang="en-US" dirty="0"/>
              <a:t> to my (receiver’s) local clock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EB10-FC6F-B649-8322-B2FABEFF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433EF-9066-BE44-A75E-4C007B9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D9717-A513-A34C-BBD7-71FAD901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30B8A-1F43-E54C-8191-7F371D095A95}"/>
              </a:ext>
            </a:extLst>
          </p:cNvPr>
          <p:cNvGrpSpPr/>
          <p:nvPr/>
        </p:nvGrpSpPr>
        <p:grpSpPr>
          <a:xfrm>
            <a:off x="8636241" y="2020096"/>
            <a:ext cx="2776416" cy="4100464"/>
            <a:chOff x="9474441" y="1905796"/>
            <a:chExt cx="2776416" cy="4100464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A484F975-F59C-5C4A-953E-8FEEE6851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55682" y="1917704"/>
              <a:ext cx="12701" cy="36369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5AED472-9362-CD44-8C30-B6FD48447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69699" y="1905796"/>
              <a:ext cx="12701" cy="363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F01F3768-7319-E846-8D76-0E2784F4E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441" y="5544607"/>
              <a:ext cx="122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Sender</a:t>
              </a: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10D6BD35-5E92-844E-84B1-EAB2B9571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2809" y="5544607"/>
              <a:ext cx="146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Receiver</a:t>
              </a:r>
            </a:p>
          </p:txBody>
        </p:sp>
      </p:grpSp>
      <p:sp>
        <p:nvSpPr>
          <p:cNvPr id="12" name="Text Box 20">
            <a:extLst>
              <a:ext uri="{FF2B5EF4-FFF2-40B4-BE49-F238E27FC236}">
                <a16:creationId xmlns:a16="http://schemas.microsoft.com/office/drawing/2014/main" id="{755C0833-DAAB-1142-B5F9-75E0BC90A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256" y="3612479"/>
            <a:ext cx="287401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T = 0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D2DEFCF1-AF52-A04A-8EDF-157AC0E8B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1724" y="3881100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238659-AD21-5349-9404-846AE4144C2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231724" y="3862050"/>
            <a:ext cx="1488035" cy="17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Box 20">
            <a:extLst>
              <a:ext uri="{FF2B5EF4-FFF2-40B4-BE49-F238E27FC236}">
                <a16:creationId xmlns:a16="http://schemas.microsoft.com/office/drawing/2014/main" id="{66943E2A-229E-644C-B96C-D5C92B6AE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9759" y="3653152"/>
            <a:ext cx="1499775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?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187845A4-934D-5449-B37B-1546BEF7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9378" y="4203632"/>
            <a:ext cx="142526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50</a:t>
            </a: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CA05B1E0-B687-0648-8FDF-3D44ECD3D12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8795" y="2682829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88D9421E-1737-CE49-9B17-59ABD65E85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6159" y="3217746"/>
            <a:ext cx="1464831" cy="408513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309882A-6D40-7047-81F8-8F75A44D36C7}"/>
              </a:ext>
            </a:extLst>
          </p:cNvPr>
          <p:cNvSpPr/>
          <p:nvPr/>
        </p:nvSpPr>
        <p:spPr>
          <a:xfrm>
            <a:off x="8737235" y="2682829"/>
            <a:ext cx="397938" cy="9039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E43A35-6CEF-D54A-9B68-3FEF2CEA5355}"/>
              </a:ext>
            </a:extLst>
          </p:cNvPr>
          <p:cNvSpPr txBox="1"/>
          <p:nvPr/>
        </p:nvSpPr>
        <p:spPr>
          <a:xfrm>
            <a:off x="7481762" y="2904049"/>
            <a:ext cx="125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RTT = 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11DA0-5F04-4E47-A5BF-40DA4DAAB6A4}"/>
              </a:ext>
            </a:extLst>
          </p:cNvPr>
          <p:cNvSpPr txBox="1"/>
          <p:nvPr/>
        </p:nvSpPr>
        <p:spPr>
          <a:xfrm>
            <a:off x="4916958" y="5867805"/>
            <a:ext cx="382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713FF"/>
                </a:solidFill>
              </a:rPr>
              <a:t>clock_diff</a:t>
            </a:r>
            <a:r>
              <a:rPr lang="en-US" dirty="0">
                <a:solidFill>
                  <a:srgbClr val="0713FF"/>
                </a:solidFill>
              </a:rPr>
              <a:t> = 50-0-(80/2)=10</a:t>
            </a:r>
          </a:p>
        </p:txBody>
      </p:sp>
    </p:spTree>
    <p:extLst>
      <p:ext uri="{BB962C8B-B14F-4D97-AF65-F5344CB8AC3E}">
        <p14:creationId xmlns:p14="http://schemas.microsoft.com/office/powerpoint/2010/main" val="395338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7BF6-4EA1-7647-9076-9E99676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Reliable Data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5733-6905-A743-B67C-C511C2F7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questions we asked a couple weeks ago:</a:t>
            </a:r>
          </a:p>
          <a:p>
            <a:pPr lvl="1"/>
            <a:r>
              <a:rPr lang="en-US" dirty="0"/>
              <a:t>Are there any drawbacks to requiring completely reliable, in-order packet delivery?</a:t>
            </a:r>
          </a:p>
          <a:p>
            <a:pPr lvl="1"/>
            <a:r>
              <a:rPr lang="en-US" dirty="0"/>
              <a:t>Any types of applications this might cause problems for?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A750-FE10-1A40-9225-7AF6780E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ABDE8-35D0-C845-AAEA-F2075DF5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2749-B401-1944-86EC-0B396A3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F294-7C4A-8F4A-A5E3-D2F51268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Skew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7CB4-4F4C-1B4B-8823-5AA3EDFC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it’s a bit more complicated…</a:t>
            </a:r>
          </a:p>
          <a:p>
            <a:r>
              <a:rPr lang="en-US" dirty="0"/>
              <a:t>Clocks can drift, so offset between sender clock and receiver clock changes over time</a:t>
            </a:r>
          </a:p>
          <a:p>
            <a:r>
              <a:rPr lang="en-US" dirty="0"/>
              <a:t>RTT can change over time</a:t>
            </a:r>
          </a:p>
          <a:p>
            <a:pPr lvl="1"/>
            <a:r>
              <a:rPr lang="en-US" dirty="0"/>
              <a:t>Rerouting, congestion</a:t>
            </a:r>
          </a:p>
          <a:p>
            <a:r>
              <a:rPr lang="en-US" dirty="0"/>
              <a:t>Need to measure periodically and update our estimates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CC466-DC23-914B-A02B-43EE5079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161B-8806-CE41-B6A9-08C6EACC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4D388-2208-654C-A158-B116BB98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9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63C2-28A5-0049-8463-C2F59527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3E17-1EC3-7749-99E2-BC798F4D1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SRT’s goal is to maintain the same delivery offset from </a:t>
            </a:r>
            <a:r>
              <a:rPr lang="en-US" dirty="0" err="1"/>
              <a:t>senderTS</a:t>
            </a:r>
            <a:r>
              <a:rPr lang="en-US" dirty="0"/>
              <a:t> despite clock drift and changing RTT</a:t>
            </a:r>
          </a:p>
          <a:p>
            <a:r>
              <a:rPr lang="en-US" dirty="0"/>
              <a:t>Slightly different approach than what we described: not trying to “subtract out” network delay</a:t>
            </a:r>
          </a:p>
          <a:p>
            <a:r>
              <a:rPr lang="en-US" dirty="0"/>
              <a:t>Basic mechanism:</a:t>
            </a:r>
          </a:p>
          <a:p>
            <a:pPr lvl="1"/>
            <a:r>
              <a:rPr lang="en-US" dirty="0"/>
              <a:t>Initialize </a:t>
            </a:r>
            <a:r>
              <a:rPr lang="en-US" dirty="0" err="1"/>
              <a:t>baseDelta</a:t>
            </a:r>
            <a:r>
              <a:rPr lang="en-US" dirty="0"/>
              <a:t> between sender and receiver as </a:t>
            </a:r>
            <a:r>
              <a:rPr lang="en-US" dirty="0" err="1"/>
              <a:t>rcvtime</a:t>
            </a:r>
            <a:r>
              <a:rPr lang="en-US" dirty="0"/>
              <a:t> – </a:t>
            </a:r>
            <a:r>
              <a:rPr lang="en-US" dirty="0" err="1"/>
              <a:t>sendTS</a:t>
            </a:r>
            <a:r>
              <a:rPr lang="en-US" dirty="0"/>
              <a:t> (includes both network delay and clock skew)</a:t>
            </a:r>
          </a:p>
          <a:p>
            <a:pPr lvl="2"/>
            <a:r>
              <a:rPr lang="en-US" dirty="0" err="1"/>
              <a:t>deliveryTime</a:t>
            </a:r>
            <a:r>
              <a:rPr lang="en-US" dirty="0"/>
              <a:t> = </a:t>
            </a:r>
            <a:r>
              <a:rPr lang="en-US" dirty="0" err="1"/>
              <a:t>sendTS</a:t>
            </a:r>
            <a:r>
              <a:rPr lang="en-US" dirty="0"/>
              <a:t> + </a:t>
            </a:r>
            <a:r>
              <a:rPr lang="en-US" dirty="0" err="1"/>
              <a:t>baseDelta</a:t>
            </a:r>
            <a:r>
              <a:rPr lang="en-US" dirty="0"/>
              <a:t> + </a:t>
            </a:r>
            <a:r>
              <a:rPr lang="en-US" dirty="0" err="1"/>
              <a:t>latencyWindow</a:t>
            </a:r>
            <a:endParaRPr lang="en-US" dirty="0"/>
          </a:p>
          <a:p>
            <a:pPr lvl="1"/>
            <a:r>
              <a:rPr lang="en-US" b="1" dirty="0"/>
              <a:t>RTT Measurement</a:t>
            </a:r>
            <a:r>
              <a:rPr lang="en-US" dirty="0"/>
              <a:t>: sender sends ACKACK in response to ACKs to allow receiver to calculate RTT (time from sending ACK to getting ACKACK) and update its estimate on each ACK</a:t>
            </a:r>
          </a:p>
          <a:p>
            <a:pPr lvl="2"/>
            <a:r>
              <a:rPr lang="en-US" dirty="0"/>
              <a:t>use these measurements to adjust </a:t>
            </a:r>
            <a:r>
              <a:rPr lang="en-US" dirty="0" err="1"/>
              <a:t>baseDelta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0917-E00D-F648-8154-E6D6EBFC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2CB01-DCAB-0B43-86CB-B30B1E4A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1C659-5618-F84B-879C-CE285C56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7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3863-E5FC-524B-A8D5-D940AF80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smooth delivery with clock drift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D178-8575-9147-85EA-6DABA82D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0156-2E71-8440-920A-9178C38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0359-FF88-A04B-BFA0-7A1F3A32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8502-45F3-4D42-85C4-AA7F2E5B15A8}"/>
              </a:ext>
            </a:extLst>
          </p:cNvPr>
          <p:cNvGrpSpPr/>
          <p:nvPr/>
        </p:nvGrpSpPr>
        <p:grpSpPr>
          <a:xfrm>
            <a:off x="2878992" y="1674043"/>
            <a:ext cx="2776416" cy="4100464"/>
            <a:chOff x="9474441" y="1905796"/>
            <a:chExt cx="2776416" cy="4100464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EF9298AE-1534-0C4D-B41C-4C007F6A4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55682" y="1917704"/>
              <a:ext cx="12701" cy="36369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84FF677-4BA9-7E46-89DA-E093E611F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69699" y="1905796"/>
              <a:ext cx="12701" cy="363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57453509-A898-BF4C-994C-DD1DAFD6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441" y="5544607"/>
              <a:ext cx="122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Sender</a:t>
              </a: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4BFD3939-2D2D-854F-A337-0128BBAEF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2809" y="5544607"/>
              <a:ext cx="146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Receiver</a:t>
              </a:r>
            </a:p>
          </p:txBody>
        </p:sp>
      </p:grpSp>
      <p:sp>
        <p:nvSpPr>
          <p:cNvPr id="12" name="Line 9">
            <a:extLst>
              <a:ext uri="{FF2B5EF4-FFF2-40B4-BE49-F238E27FC236}">
                <a16:creationId xmlns:a16="http://schemas.microsoft.com/office/drawing/2014/main" id="{0FCD16A8-BB15-8247-9C66-D4A61637C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4475" y="1858647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60A7A-05B0-0E41-A951-88B4DACF3023}"/>
              </a:ext>
            </a:extLst>
          </p:cNvPr>
          <p:cNvCxnSpPr>
            <a:cxnSpLocks/>
          </p:cNvCxnSpPr>
          <p:nvPr/>
        </p:nvCxnSpPr>
        <p:spPr>
          <a:xfrm>
            <a:off x="3474475" y="1839597"/>
            <a:ext cx="1488035" cy="17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20">
            <a:extLst>
              <a:ext uri="{FF2B5EF4-FFF2-40B4-BE49-F238E27FC236}">
                <a16:creationId xmlns:a16="http://schemas.microsoft.com/office/drawing/2014/main" id="{464D3098-B130-004A-BEBD-7B7EF7F2A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60" y="1613501"/>
            <a:ext cx="1499775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0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3C32F998-6E8E-7747-8A8F-E8F0D0266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644" y="1613500"/>
            <a:ext cx="142526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(T = 0)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E0A805D2-3A24-BB48-8F93-A0D0FAF6A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951" y="2192642"/>
            <a:ext cx="142526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3401E-5DF7-FE4D-A9D3-CC6466A32D70}"/>
              </a:ext>
            </a:extLst>
          </p:cNvPr>
          <p:cNvSpPr txBox="1"/>
          <p:nvPr/>
        </p:nvSpPr>
        <p:spPr>
          <a:xfrm>
            <a:off x="6843101" y="1407812"/>
            <a:ext cx="431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latencyWindow</a:t>
            </a:r>
            <a:r>
              <a:rPr lang="en-US" dirty="0"/>
              <a:t> = 500</a:t>
            </a:r>
          </a:p>
          <a:p>
            <a:r>
              <a:rPr lang="en-US" dirty="0" err="1"/>
              <a:t>baseDelta</a:t>
            </a:r>
            <a:r>
              <a:rPr lang="en-US" dirty="0"/>
              <a:t> = 40-0 = 40</a:t>
            </a:r>
          </a:p>
          <a:p>
            <a:r>
              <a:rPr lang="en-US" dirty="0" err="1"/>
              <a:t>deliveryTime</a:t>
            </a:r>
            <a:r>
              <a:rPr lang="en-US" dirty="0"/>
              <a:t> = 0+40+500 = 540</a:t>
            </a: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D7FA774B-C490-3146-B19A-52AF99F7BB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6795" y="2473034"/>
            <a:ext cx="1439762" cy="34005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2BC4AA9-C787-1541-8A00-B7E9D19C1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672" y="2891941"/>
            <a:ext cx="1463219" cy="50299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1F171-57B8-1545-BDDA-15DE9689AFDC}"/>
              </a:ext>
            </a:extLst>
          </p:cNvPr>
          <p:cNvSpPr txBox="1"/>
          <p:nvPr/>
        </p:nvSpPr>
        <p:spPr>
          <a:xfrm>
            <a:off x="2466959" y="2612839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T=70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B8A99-20FF-444C-B1F0-DC54F1A00DA3}"/>
              </a:ext>
            </a:extLst>
          </p:cNvPr>
          <p:cNvSpPr txBox="1"/>
          <p:nvPr/>
        </p:nvSpPr>
        <p:spPr>
          <a:xfrm>
            <a:off x="4962510" y="301454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94F37-046E-C64D-8D99-5A3FA2C09D85}"/>
              </a:ext>
            </a:extLst>
          </p:cNvPr>
          <p:cNvSpPr txBox="1"/>
          <p:nvPr/>
        </p:nvSpPr>
        <p:spPr>
          <a:xfrm>
            <a:off x="5149879" y="4225323"/>
            <a:ext cx="7042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deliveryTime</a:t>
            </a:r>
            <a:r>
              <a:rPr lang="en-US" dirty="0">
                <a:solidFill>
                  <a:schemeClr val="accent4"/>
                </a:solidFill>
              </a:rPr>
              <a:t> = </a:t>
            </a:r>
            <a:r>
              <a:rPr lang="en-US" dirty="0" err="1">
                <a:solidFill>
                  <a:schemeClr val="accent4"/>
                </a:solidFill>
              </a:rPr>
              <a:t>sendTS</a:t>
            </a:r>
            <a:r>
              <a:rPr lang="en-US" dirty="0">
                <a:solidFill>
                  <a:schemeClr val="accent4"/>
                </a:solidFill>
              </a:rPr>
              <a:t> + </a:t>
            </a:r>
            <a:r>
              <a:rPr lang="en-US" dirty="0" err="1">
                <a:solidFill>
                  <a:schemeClr val="accent4"/>
                </a:solidFill>
              </a:rPr>
              <a:t>baseDelta</a:t>
            </a:r>
            <a:r>
              <a:rPr lang="en-US" dirty="0">
                <a:solidFill>
                  <a:schemeClr val="accent4"/>
                </a:solidFill>
              </a:rPr>
              <a:t> + drift + </a:t>
            </a:r>
            <a:r>
              <a:rPr lang="en-US" dirty="0" err="1">
                <a:solidFill>
                  <a:schemeClr val="accent4"/>
                </a:solidFill>
              </a:rPr>
              <a:t>latencyWin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err="1">
                <a:solidFill>
                  <a:schemeClr val="accent4"/>
                </a:solidFill>
              </a:rPr>
              <a:t>deliveryTime</a:t>
            </a:r>
            <a:r>
              <a:rPr lang="en-US" dirty="0">
                <a:solidFill>
                  <a:schemeClr val="accent4"/>
                </a:solidFill>
              </a:rPr>
              <a:t> = 90 + 40 + 10 + 500 = 640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A33CDD-F01E-AC4F-B033-4A240385C409}"/>
              </a:ext>
            </a:extLst>
          </p:cNvPr>
          <p:cNvSpPr txBox="1"/>
          <p:nvPr/>
        </p:nvSpPr>
        <p:spPr>
          <a:xfrm>
            <a:off x="209721" y="2461897"/>
            <a:ext cx="2094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 drift!</a:t>
            </a:r>
          </a:p>
          <a:p>
            <a:r>
              <a:rPr lang="en-US" dirty="0"/>
              <a:t>network delay is 40ms, but sender clock slowed down, T=70 (instead of 80)</a:t>
            </a: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81E98CB-6A30-D948-A66C-73294E518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5321" y="3447850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04FD8-385E-D648-B911-27A446441606}"/>
              </a:ext>
            </a:extLst>
          </p:cNvPr>
          <p:cNvSpPr txBox="1"/>
          <p:nvPr/>
        </p:nvSpPr>
        <p:spPr>
          <a:xfrm>
            <a:off x="2596108" y="3230959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DBC80-27B5-3948-8CA8-BCE97741BAE8}"/>
              </a:ext>
            </a:extLst>
          </p:cNvPr>
          <p:cNvSpPr txBox="1"/>
          <p:nvPr/>
        </p:nvSpPr>
        <p:spPr>
          <a:xfrm>
            <a:off x="4962510" y="3745275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T=140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17A180-C85D-EA49-A47A-BE0CF01A9EC7}"/>
              </a:ext>
            </a:extLst>
          </p:cNvPr>
          <p:cNvSpPr/>
          <p:nvPr/>
        </p:nvSpPr>
        <p:spPr>
          <a:xfrm>
            <a:off x="6255808" y="304953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drift = </a:t>
            </a:r>
            <a:r>
              <a:rPr lang="en-US" dirty="0" err="1">
                <a:solidFill>
                  <a:schemeClr val="accent1"/>
                </a:solidFill>
              </a:rPr>
              <a:t>recvTime</a:t>
            </a:r>
            <a:r>
              <a:rPr lang="en-US" dirty="0">
                <a:solidFill>
                  <a:schemeClr val="accent1"/>
                </a:solidFill>
              </a:rPr>
              <a:t> – (ACKACK_TS + </a:t>
            </a:r>
            <a:r>
              <a:rPr lang="en-US" dirty="0" err="1">
                <a:solidFill>
                  <a:schemeClr val="accent1"/>
                </a:solidFill>
              </a:rPr>
              <a:t>baseDelta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r>
              <a:rPr lang="en-US" dirty="0">
                <a:solidFill>
                  <a:schemeClr val="accent1"/>
                </a:solidFill>
              </a:rPr>
              <a:t>drift = 120 – (70+40) = 10</a:t>
            </a:r>
          </a:p>
        </p:txBody>
      </p:sp>
    </p:spTree>
    <p:extLst>
      <p:ext uri="{BB962C8B-B14F-4D97-AF65-F5344CB8AC3E}">
        <p14:creationId xmlns:p14="http://schemas.microsoft.com/office/powerpoint/2010/main" val="1918517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3863-E5FC-524B-A8D5-D940AF80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Maintaining smooth delivery </a:t>
            </a:r>
            <a:br>
              <a:rPr lang="en-US" dirty="0"/>
            </a:br>
            <a:r>
              <a:rPr lang="en-US" dirty="0"/>
              <a:t>with clock drift + changing RTT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D178-8575-9147-85EA-6DABA82D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0156-2E71-8440-920A-9178C38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0359-FF88-A04B-BFA0-7A1F3A32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368502-45F3-4D42-85C4-AA7F2E5B15A8}"/>
              </a:ext>
            </a:extLst>
          </p:cNvPr>
          <p:cNvGrpSpPr/>
          <p:nvPr/>
        </p:nvGrpSpPr>
        <p:grpSpPr>
          <a:xfrm>
            <a:off x="2878992" y="1674043"/>
            <a:ext cx="2776416" cy="4100464"/>
            <a:chOff x="9474441" y="1905796"/>
            <a:chExt cx="2776416" cy="4100464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EF9298AE-1534-0C4D-B41C-4C007F6A4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55682" y="1917704"/>
              <a:ext cx="12701" cy="36369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84FF677-4BA9-7E46-89DA-E093E611F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69699" y="1905796"/>
              <a:ext cx="12701" cy="363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57453509-A898-BF4C-994C-DD1DAFD6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441" y="5544607"/>
              <a:ext cx="122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Sender</a:t>
              </a: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4BFD3939-2D2D-854F-A337-0128BBAEF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2809" y="5544607"/>
              <a:ext cx="1468048" cy="461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400" dirty="0">
                  <a:latin typeface="+mn-lt"/>
                </a:rPr>
                <a:t>Receiver</a:t>
              </a:r>
            </a:p>
          </p:txBody>
        </p:sp>
      </p:grpSp>
      <p:sp>
        <p:nvSpPr>
          <p:cNvPr id="12" name="Line 9">
            <a:extLst>
              <a:ext uri="{FF2B5EF4-FFF2-40B4-BE49-F238E27FC236}">
                <a16:creationId xmlns:a16="http://schemas.microsoft.com/office/drawing/2014/main" id="{0FCD16A8-BB15-8247-9C66-D4A61637C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4475" y="1858647"/>
            <a:ext cx="1475914" cy="48954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60A7A-05B0-0E41-A951-88B4DACF3023}"/>
              </a:ext>
            </a:extLst>
          </p:cNvPr>
          <p:cNvCxnSpPr>
            <a:cxnSpLocks/>
          </p:cNvCxnSpPr>
          <p:nvPr/>
        </p:nvCxnSpPr>
        <p:spPr>
          <a:xfrm>
            <a:off x="3474475" y="1839597"/>
            <a:ext cx="1488035" cy="17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20">
            <a:extLst>
              <a:ext uri="{FF2B5EF4-FFF2-40B4-BE49-F238E27FC236}">
                <a16:creationId xmlns:a16="http://schemas.microsoft.com/office/drawing/2014/main" id="{464D3098-B130-004A-BEBD-7B7EF7F2A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60" y="1613501"/>
            <a:ext cx="1499775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0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3C32F998-6E8E-7747-8A8F-E8F0D0266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644" y="1613500"/>
            <a:ext cx="142526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(T = 0)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E0A805D2-3A24-BB48-8F93-A0D0FAF6A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951" y="2192642"/>
            <a:ext cx="142526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ahoma" charset="0"/>
              </a:rPr>
              <a:t>T = 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3401E-5DF7-FE4D-A9D3-CC6466A32D70}"/>
              </a:ext>
            </a:extLst>
          </p:cNvPr>
          <p:cNvSpPr txBox="1"/>
          <p:nvPr/>
        </p:nvSpPr>
        <p:spPr>
          <a:xfrm>
            <a:off x="6843101" y="1407812"/>
            <a:ext cx="431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latencyWindow</a:t>
            </a:r>
            <a:r>
              <a:rPr lang="en-US" dirty="0"/>
              <a:t> = 500</a:t>
            </a:r>
          </a:p>
          <a:p>
            <a:r>
              <a:rPr lang="en-US" dirty="0" err="1"/>
              <a:t>baseDelta</a:t>
            </a:r>
            <a:r>
              <a:rPr lang="en-US" dirty="0"/>
              <a:t> = 40-0 = 40</a:t>
            </a:r>
          </a:p>
          <a:p>
            <a:r>
              <a:rPr lang="en-US" dirty="0" err="1"/>
              <a:t>deliveryTime</a:t>
            </a:r>
            <a:r>
              <a:rPr lang="en-US" dirty="0"/>
              <a:t> = 0+40+500 = 540</a:t>
            </a: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D7FA774B-C490-3146-B19A-52AF99F7BB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3335" y="2473034"/>
            <a:ext cx="1423222" cy="90097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2BC4AA9-C787-1541-8A00-B7E9D19C1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673" y="3501540"/>
            <a:ext cx="1450424" cy="900979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1F171-57B8-1545-BDDA-15DE9689AFDC}"/>
              </a:ext>
            </a:extLst>
          </p:cNvPr>
          <p:cNvSpPr txBox="1"/>
          <p:nvPr/>
        </p:nvSpPr>
        <p:spPr>
          <a:xfrm>
            <a:off x="3639106" y="2534584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B8A99-20FF-444C-B1F0-DC54F1A00DA3}"/>
              </a:ext>
            </a:extLst>
          </p:cNvPr>
          <p:cNvSpPr txBox="1"/>
          <p:nvPr/>
        </p:nvSpPr>
        <p:spPr>
          <a:xfrm>
            <a:off x="2503337" y="38269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94F37-046E-C64D-8D99-5A3FA2C09D85}"/>
              </a:ext>
            </a:extLst>
          </p:cNvPr>
          <p:cNvSpPr txBox="1"/>
          <p:nvPr/>
        </p:nvSpPr>
        <p:spPr>
          <a:xfrm>
            <a:off x="6355911" y="4303210"/>
            <a:ext cx="5588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So, I can say T=90 -&gt; T=100 on </a:t>
            </a:r>
            <a:r>
              <a:rPr lang="en-US" b="1" dirty="0" err="1">
                <a:solidFill>
                  <a:schemeClr val="accent4"/>
                </a:solidFill>
              </a:rPr>
              <a:t>rcv</a:t>
            </a:r>
            <a:r>
              <a:rPr lang="en-US" b="1" dirty="0">
                <a:solidFill>
                  <a:schemeClr val="accent4"/>
                </a:solidFill>
              </a:rPr>
              <a:t> clock</a:t>
            </a:r>
          </a:p>
          <a:p>
            <a:r>
              <a:rPr lang="en-US" dirty="0">
                <a:solidFill>
                  <a:schemeClr val="accent4"/>
                </a:solidFill>
              </a:rPr>
              <a:t>if I want to maintain 540ms offset from when the packet was really sent to when it is delivered, deliver at time T=640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A33CDD-F01E-AC4F-B033-4A240385C409}"/>
              </a:ext>
            </a:extLst>
          </p:cNvPr>
          <p:cNvSpPr txBox="1"/>
          <p:nvPr/>
        </p:nvSpPr>
        <p:spPr>
          <a:xfrm>
            <a:off x="209722" y="2447149"/>
            <a:ext cx="1881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 drifted (sender is now 10ms behind)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RTT increased from 80ms to 100ms</a:t>
            </a: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81E98CB-6A30-D948-A66C-73294E518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673" y="4099053"/>
            <a:ext cx="1369922" cy="83003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04FD8-385E-D648-B911-27A446441606}"/>
              </a:ext>
            </a:extLst>
          </p:cNvPr>
          <p:cNvSpPr txBox="1"/>
          <p:nvPr/>
        </p:nvSpPr>
        <p:spPr>
          <a:xfrm>
            <a:off x="2662617" y="3159986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T=80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DBC80-27B5-3948-8CA8-BCE97741BAE8}"/>
              </a:ext>
            </a:extLst>
          </p:cNvPr>
          <p:cNvSpPr txBox="1"/>
          <p:nvPr/>
        </p:nvSpPr>
        <p:spPr>
          <a:xfrm>
            <a:off x="5002108" y="4236309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T=140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17A180-C85D-EA49-A47A-BE0CF01A9EC7}"/>
              </a:ext>
            </a:extLst>
          </p:cNvPr>
          <p:cNvSpPr/>
          <p:nvPr/>
        </p:nvSpPr>
        <p:spPr>
          <a:xfrm>
            <a:off x="4974250" y="2916086"/>
            <a:ext cx="7600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drift = </a:t>
            </a:r>
            <a:r>
              <a:rPr lang="en-US" dirty="0" err="1">
                <a:solidFill>
                  <a:schemeClr val="accent1"/>
                </a:solidFill>
              </a:rPr>
              <a:t>recvTime</a:t>
            </a:r>
            <a:r>
              <a:rPr lang="en-US" dirty="0">
                <a:solidFill>
                  <a:schemeClr val="accent1"/>
                </a:solidFill>
              </a:rPr>
              <a:t> – (ACKACK_TS + </a:t>
            </a:r>
            <a:r>
              <a:rPr lang="en-US" dirty="0" err="1">
                <a:solidFill>
                  <a:schemeClr val="accent1"/>
                </a:solidFill>
              </a:rPr>
              <a:t>baseDelta</a:t>
            </a:r>
            <a:r>
              <a:rPr lang="en-US" dirty="0">
                <a:solidFill>
                  <a:schemeClr val="accent1"/>
                </a:solidFill>
              </a:rPr>
              <a:t>) - </a:t>
            </a:r>
            <a:r>
              <a:rPr lang="en-US" b="1" dirty="0" err="1">
                <a:solidFill>
                  <a:schemeClr val="accent1"/>
                </a:solidFill>
              </a:rPr>
              <a:t>deltaRTT</a:t>
            </a:r>
            <a:r>
              <a:rPr lang="en-US" b="1" dirty="0">
                <a:solidFill>
                  <a:schemeClr val="accent1"/>
                </a:solidFill>
              </a:rPr>
              <a:t>/2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drift = 140 – (80+40) - (100-80)/2</a:t>
            </a:r>
          </a:p>
          <a:p>
            <a:r>
              <a:rPr lang="en-US" dirty="0">
                <a:solidFill>
                  <a:schemeClr val="accent1"/>
                </a:solidFill>
              </a:rPr>
              <a:t>drift = 140 – 120 - 10 =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EBDEAB-7192-B047-A13B-C3537441B8C1}"/>
              </a:ext>
            </a:extLst>
          </p:cNvPr>
          <p:cNvSpPr txBox="1"/>
          <p:nvPr/>
        </p:nvSpPr>
        <p:spPr>
          <a:xfrm>
            <a:off x="3848592" y="3450922"/>
            <a:ext cx="9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D87418-90BB-9840-AA8F-AB9A7A5E1A19}"/>
              </a:ext>
            </a:extLst>
          </p:cNvPr>
          <p:cNvSpPr txBox="1"/>
          <p:nvPr/>
        </p:nvSpPr>
        <p:spPr>
          <a:xfrm>
            <a:off x="4959093" y="4698259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T=150</a:t>
            </a:r>
          </a:p>
        </p:txBody>
      </p:sp>
    </p:spTree>
    <p:extLst>
      <p:ext uri="{BB962C8B-B14F-4D97-AF65-F5344CB8AC3E}">
        <p14:creationId xmlns:p14="http://schemas.microsoft.com/office/powerpoint/2010/main" val="3777563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7908-E643-9541-B9FF-CBD854B4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5DA3-A948-744E-A7DD-1A2F947F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LiveMode</a:t>
            </a:r>
            <a:r>
              <a:rPr lang="en-US" dirty="0"/>
              <a:t> vs </a:t>
            </a:r>
            <a:r>
              <a:rPr lang="en-US" dirty="0" err="1"/>
              <a:t>FileMode</a:t>
            </a:r>
            <a:endParaRPr lang="en-US" dirty="0"/>
          </a:p>
          <a:p>
            <a:r>
              <a:rPr lang="en-US" dirty="0" err="1"/>
              <a:t>LiveMode</a:t>
            </a:r>
            <a:r>
              <a:rPr lang="en-US" dirty="0"/>
              <a:t> is what we’ve been discussing, </a:t>
            </a:r>
            <a:r>
              <a:rPr lang="en-US" dirty="0" err="1"/>
              <a:t>FileMode</a:t>
            </a:r>
            <a:r>
              <a:rPr lang="en-US" dirty="0"/>
              <a:t> is for file transfers (and uses TCP-like congestion control)</a:t>
            </a:r>
          </a:p>
          <a:p>
            <a:r>
              <a:rPr lang="en-US" dirty="0"/>
              <a:t>For video, we have a fixed rate we want to send at…just reducing the sending rate would cause problems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Do congestion control by </a:t>
            </a:r>
            <a:r>
              <a:rPr lang="en-US" i="1" dirty="0"/>
              <a:t>dropping</a:t>
            </a:r>
            <a:r>
              <a:rPr lang="en-US" dirty="0"/>
              <a:t> some packets at the sender</a:t>
            </a:r>
          </a:p>
          <a:p>
            <a:pPr lvl="1"/>
            <a:r>
              <a:rPr lang="en-US" dirty="0"/>
              <a:t>Signal application to change the bitrate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ABF7A-8994-A748-9B8D-E66E176F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50535-CA34-484D-8014-0EB190FF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BA0D6-EF75-FC4E-A031-D13373FB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9D76-1CF1-AE41-A7C4-EAE35D2C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F0306-1E21-CD4E-BDCF-8C353090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5010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0080"/>
                </a:solidFill>
              </a:rPr>
              <a:t>Overall goal</a:t>
            </a:r>
            <a:r>
              <a:rPr lang="en-US" dirty="0"/>
              <a:t>: </a:t>
            </a:r>
            <a:r>
              <a:rPr lang="en-US" dirty="0">
                <a:solidFill>
                  <a:srgbClr val="0713FF"/>
                </a:solidFill>
              </a:rPr>
              <a:t>Reduce latency for web applications</a:t>
            </a:r>
          </a:p>
          <a:p>
            <a:r>
              <a:rPr lang="en-US" dirty="0"/>
              <a:t>New protocol, implemented in </a:t>
            </a:r>
            <a:r>
              <a:rPr lang="en-US" dirty="0" err="1"/>
              <a:t>userspace</a:t>
            </a:r>
            <a:r>
              <a:rPr lang="en-US" dirty="0"/>
              <a:t> on top of UDP</a:t>
            </a:r>
          </a:p>
          <a:p>
            <a:endParaRPr lang="en-US" dirty="0"/>
          </a:p>
          <a:p>
            <a:r>
              <a:rPr lang="en-US" dirty="0"/>
              <a:t>Why not just try to improve TCP?</a:t>
            </a:r>
          </a:p>
          <a:p>
            <a:pPr lvl="1"/>
            <a:r>
              <a:rPr lang="en-US" dirty="0"/>
              <a:t>Making changes is hard…</a:t>
            </a:r>
          </a:p>
          <a:p>
            <a:pPr lvl="1"/>
            <a:r>
              <a:rPr lang="en-US" dirty="0"/>
              <a:t>Layering has a cost</a:t>
            </a:r>
          </a:p>
          <a:p>
            <a:pPr lvl="2"/>
            <a:r>
              <a:rPr lang="en-US" dirty="0"/>
              <a:t>TCP handshake + TLS handshake -&gt; 3 RTTs before data can be sent</a:t>
            </a:r>
          </a:p>
          <a:p>
            <a:pPr lvl="1"/>
            <a:r>
              <a:rPr lang="en-US" dirty="0"/>
              <a:t>Totally ordered </a:t>
            </a:r>
            <a:r>
              <a:rPr lang="en-US" dirty="0" err="1"/>
              <a:t>bytestream</a:t>
            </a:r>
            <a:r>
              <a:rPr lang="en-US" dirty="0"/>
              <a:t> abstraction limits performance (head of line blocking)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D13BD-7481-AB4C-906F-6A65AED8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62383-16CC-4F46-B294-81AA4B71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A357-101B-C74F-A1E5-88F5F520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E6FE-E80C-AB45-9F59-F39B1FF4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Role in the Web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2CDF-87BD-2442-A497-41CFF803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F6C3C-F267-3645-BCCD-166CCEDB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1A715-D7FA-FF4B-98B3-95B0B37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86620-4282-CF42-B18C-16CAFE2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59" y="1505769"/>
            <a:ext cx="8505518" cy="47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6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6FDB6615-546D-6440-BBC8-3C06990BF0E4}"/>
              </a:ext>
            </a:extLst>
          </p:cNvPr>
          <p:cNvSpPr txBox="1">
            <a:spLocks noChangeArrowheads="1"/>
          </p:cNvSpPr>
          <p:nvPr/>
        </p:nvSpPr>
        <p:spPr>
          <a:xfrm>
            <a:off x="566182" y="1885526"/>
            <a:ext cx="5683502" cy="4806939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7375" indent="-457200">
              <a:buFont typeface="Wingdings" pitchFamily="2" charset="2"/>
              <a:buAutoNum type="arabicPeriod"/>
            </a:pPr>
            <a:r>
              <a:rPr lang="en-US" altLang="en-US" sz="2400" dirty="0">
                <a:solidFill>
                  <a:srgbClr val="0713FF"/>
                </a:solidFill>
                <a:ea typeface="ＭＳ Ｐゴシック" panose="020B0600070205080204" pitchFamily="34" charset="-128"/>
              </a:rPr>
              <a:t>Client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initiates TCP connection </a:t>
            </a:r>
            <a:r>
              <a:rPr lang="en-US" altLang="en-US" sz="2400" dirty="0">
                <a:ea typeface="ＭＳ Ｐゴシック" panose="020B0600070205080204" pitchFamily="34" charset="-128"/>
              </a:rPr>
              <a:t>to server at www.someSchool.edu on port 80</a:t>
            </a:r>
          </a:p>
          <a:p>
            <a:pPr marL="587375" indent="-457200">
              <a:buFont typeface="Wingdings" pitchFamily="2" charset="2"/>
              <a:buAutoNum type="arabicPeriod"/>
            </a:pPr>
            <a:r>
              <a:rPr lang="en-US" altLang="en-US" sz="2400" dirty="0">
                <a:solidFill>
                  <a:srgbClr val="0713FF"/>
                </a:solidFill>
                <a:ea typeface="ＭＳ Ｐゴシック" panose="020B0600070205080204" pitchFamily="34" charset="-128"/>
              </a:rPr>
              <a:t>Server</a:t>
            </a:r>
            <a:r>
              <a:rPr lang="en-US" altLang="en-US" sz="2400" dirty="0">
                <a:ea typeface="ＭＳ Ｐゴシック" panose="020B0600070205080204" pitchFamily="34" charset="-128"/>
              </a:rPr>
              <a:t> listening for TCP connections on port 80 </a:t>
            </a:r>
            <a:r>
              <a:rPr lang="en-US" altLang="en-US" sz="24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accepts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the connection</a:t>
            </a:r>
          </a:p>
          <a:p>
            <a:pPr marL="587375" indent="-457200">
              <a:buFont typeface="Wingdings" pitchFamily="2" charset="2"/>
              <a:buAutoNum type="arabicPeriod"/>
            </a:pPr>
            <a:r>
              <a:rPr lang="en-US" altLang="en-US" sz="2400" dirty="0">
                <a:solidFill>
                  <a:srgbClr val="0713FF"/>
                </a:solidFill>
                <a:ea typeface="ＭＳ Ｐゴシック" panose="020B0600070205080204" pitchFamily="34" charset="-128"/>
              </a:rPr>
              <a:t>Client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sends </a:t>
            </a:r>
            <a:r>
              <a:rPr lang="en-US" altLang="en-US" sz="24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HTTP request </a:t>
            </a:r>
            <a:r>
              <a:rPr lang="en-US" altLang="en-US" sz="2400" dirty="0">
                <a:ea typeface="ＭＳ Ｐゴシック" panose="020B0600070205080204" pitchFamily="34" charset="-128"/>
              </a:rPr>
              <a:t>message for object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someDepartment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home.index</a:t>
            </a:r>
            <a:r>
              <a:rPr lang="en-US" altLang="en-US" sz="2400" dirty="0">
                <a:ea typeface="ＭＳ Ｐゴシック" panose="020B0600070205080204" pitchFamily="34" charset="-128"/>
              </a:rPr>
              <a:t> to server on TCP connection</a:t>
            </a:r>
          </a:p>
          <a:p>
            <a:pPr marL="587375" indent="-457200">
              <a:buFont typeface="Wingdings" pitchFamily="2" charset="2"/>
              <a:buAutoNum type="arabicPeriod"/>
            </a:pPr>
            <a:r>
              <a:rPr lang="en-US" altLang="en-US" sz="2400" dirty="0">
                <a:solidFill>
                  <a:srgbClr val="0713FF"/>
                </a:solidFill>
                <a:ea typeface="ＭＳ Ｐゴシック" panose="020B0600070205080204" pitchFamily="34" charset="-128"/>
              </a:rPr>
              <a:t>Server</a:t>
            </a:r>
            <a:r>
              <a:rPr lang="en-US" altLang="en-US" sz="2400" dirty="0">
                <a:ea typeface="ＭＳ Ｐゴシック" panose="020B0600070205080204" pitchFamily="34" charset="-128"/>
              </a:rPr>
              <a:t> receives request and sends </a:t>
            </a:r>
            <a:r>
              <a:rPr lang="en-US" altLang="en-US" sz="24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HTTP response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message containing requested object to client on TCP connection</a:t>
            </a:r>
          </a:p>
          <a:p>
            <a:pPr marL="587375" indent="-457200">
              <a:buFont typeface="Wingdings" pitchFamily="2" charset="2"/>
              <a:buAutoNum type="arabicPeriod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63" name="Line 15">
            <a:extLst>
              <a:ext uri="{FF2B5EF4-FFF2-40B4-BE49-F238E27FC236}">
                <a16:creationId xmlns:a16="http://schemas.microsoft.com/office/drawing/2014/main" id="{4929D219-0DD0-EE4D-B40F-3D0B3F80F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7229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4" name="Line 16">
            <a:extLst>
              <a:ext uri="{FF2B5EF4-FFF2-40B4-BE49-F238E27FC236}">
                <a16:creationId xmlns:a16="http://schemas.microsoft.com/office/drawing/2014/main" id="{8CAAC30A-AACE-CA43-94F8-6356C7DBF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7916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" name="Line 17">
            <a:extLst>
              <a:ext uri="{FF2B5EF4-FFF2-40B4-BE49-F238E27FC236}">
                <a16:creationId xmlns:a16="http://schemas.microsoft.com/office/drawing/2014/main" id="{AF42B5BB-493F-1A4F-A479-A45F6B472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516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0" name="Line 18">
            <a:extLst>
              <a:ext uri="{FF2B5EF4-FFF2-40B4-BE49-F238E27FC236}">
                <a16:creationId xmlns:a16="http://schemas.microsoft.com/office/drawing/2014/main" id="{C9AE042D-B868-CC49-B9F2-374B1A84C6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229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1" name="Line 19">
            <a:extLst>
              <a:ext uri="{FF2B5EF4-FFF2-40B4-BE49-F238E27FC236}">
                <a16:creationId xmlns:a16="http://schemas.microsoft.com/office/drawing/2014/main" id="{99C22C7D-D82A-5C41-99D1-EA13F1243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5166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3" name="AutoShape 21">
            <a:extLst>
              <a:ext uri="{FF2B5EF4-FFF2-40B4-BE49-F238E27FC236}">
                <a16:creationId xmlns:a16="http://schemas.microsoft.com/office/drawing/2014/main" id="{DD02DF36-65CF-F14E-88DF-53BB17EBFDA7}"/>
              </a:ext>
            </a:extLst>
          </p:cNvPr>
          <p:cNvSpPr>
            <a:spLocks/>
          </p:cNvSpPr>
          <p:nvPr/>
        </p:nvSpPr>
        <p:spPr bwMode="auto">
          <a:xfrm>
            <a:off x="9903942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74" name="Text Box 22">
            <a:extLst>
              <a:ext uri="{FF2B5EF4-FFF2-40B4-BE49-F238E27FC236}">
                <a16:creationId xmlns:a16="http://schemas.microsoft.com/office/drawing/2014/main" id="{CCB0A876-D266-4A45-A302-8A1ECD42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454" y="3961084"/>
            <a:ext cx="1768241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transmit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in response</a:t>
            </a:r>
          </a:p>
        </p:txBody>
      </p:sp>
      <p:sp>
        <p:nvSpPr>
          <p:cNvPr id="75" name="Line 23">
            <a:extLst>
              <a:ext uri="{FF2B5EF4-FFF2-40B4-BE49-F238E27FC236}">
                <a16:creationId xmlns:a16="http://schemas.microsoft.com/office/drawing/2014/main" id="{5718D752-EA30-EF40-828E-5D0FFEB1D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6704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6" name="Text Box 24">
            <a:extLst>
              <a:ext uri="{FF2B5EF4-FFF2-40B4-BE49-F238E27FC236}">
                <a16:creationId xmlns:a16="http://schemas.microsoft.com/office/drawing/2014/main" id="{8BC58F30-FF48-FF4E-819B-1E40B909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60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981309A0-6209-8843-8011-139102021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5916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0" name="Text Box 28">
            <a:extLst>
              <a:ext uri="{FF2B5EF4-FFF2-40B4-BE49-F238E27FC236}">
                <a16:creationId xmlns:a16="http://schemas.microsoft.com/office/drawing/2014/main" id="{F8F4F9A2-8F8A-0A49-A582-7B28C50C8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113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request file</a:t>
            </a:r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1D97958B-3B35-E742-B7C6-848FC7C172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8988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4" name="Text Box 36">
            <a:extLst>
              <a:ext uri="{FF2B5EF4-FFF2-40B4-BE49-F238E27FC236}">
                <a16:creationId xmlns:a16="http://schemas.microsoft.com/office/drawing/2014/main" id="{24A3B2D9-8989-434A-9FC2-223A7BF47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684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received</a:t>
            </a:r>
          </a:p>
        </p:txBody>
      </p:sp>
      <p:sp>
        <p:nvSpPr>
          <p:cNvPr id="85" name="Text Box 37">
            <a:extLst>
              <a:ext uri="{FF2B5EF4-FFF2-40B4-BE49-F238E27FC236}">
                <a16:creationId xmlns:a16="http://schemas.microsoft.com/office/drawing/2014/main" id="{5F7EC06B-E293-DF46-888B-439F61ED3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804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86" name="Text Box 38">
            <a:extLst>
              <a:ext uri="{FF2B5EF4-FFF2-40B4-BE49-F238E27FC236}">
                <a16:creationId xmlns:a16="http://schemas.microsoft.com/office/drawing/2014/main" id="{29F1D00D-DC1A-684B-8E6D-3829DD416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9791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87" name="Group 43">
            <a:extLst>
              <a:ext uri="{FF2B5EF4-FFF2-40B4-BE49-F238E27FC236}">
                <a16:creationId xmlns:a16="http://schemas.microsoft.com/office/drawing/2014/main" id="{541F6086-47C8-874D-8AA5-F7E42EE4D031}"/>
              </a:ext>
            </a:extLst>
          </p:cNvPr>
          <p:cNvGrpSpPr>
            <a:grpSpLocks/>
          </p:cNvGrpSpPr>
          <p:nvPr/>
        </p:nvGrpSpPr>
        <p:grpSpPr bwMode="auto">
          <a:xfrm>
            <a:off x="9687891" y="1898171"/>
            <a:ext cx="423863" cy="684213"/>
            <a:chOff x="4140" y="429"/>
            <a:chExt cx="1425" cy="2396"/>
          </a:xfrm>
        </p:grpSpPr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6DAF6B62-B819-F74E-96B5-613320600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50F7D37B-F313-5C49-8576-42FF33D8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87E40F45-93DC-2B4E-ADDC-55D37D40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B112D55-79F9-1F4D-B446-8C88751F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2" name="Rectangle 48">
              <a:extLst>
                <a:ext uri="{FF2B5EF4-FFF2-40B4-BE49-F238E27FC236}">
                  <a16:creationId xmlns:a16="http://schemas.microsoft.com/office/drawing/2014/main" id="{956D8EF0-FF87-9E4B-887E-2B313EF7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93" name="Group 49">
              <a:extLst>
                <a:ext uri="{FF2B5EF4-FFF2-40B4-BE49-F238E27FC236}">
                  <a16:creationId xmlns:a16="http://schemas.microsoft.com/office/drawing/2014/main" id="{66F581E1-4301-C04A-BC92-0FE36983E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" name="AutoShape 50">
                <a:extLst>
                  <a:ext uri="{FF2B5EF4-FFF2-40B4-BE49-F238E27FC236}">
                    <a16:creationId xmlns:a16="http://schemas.microsoft.com/office/drawing/2014/main" id="{060EE10F-40BB-F147-A18B-D592D4900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19" name="AutoShape 51">
                <a:extLst>
                  <a:ext uri="{FF2B5EF4-FFF2-40B4-BE49-F238E27FC236}">
                    <a16:creationId xmlns:a16="http://schemas.microsoft.com/office/drawing/2014/main" id="{964C81AE-2600-6248-820C-48DB107C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94" name="Rectangle 52">
              <a:extLst>
                <a:ext uri="{FF2B5EF4-FFF2-40B4-BE49-F238E27FC236}">
                  <a16:creationId xmlns:a16="http://schemas.microsoft.com/office/drawing/2014/main" id="{0B3B5D85-0106-D947-B9AB-3DEF402B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95" name="Group 53">
              <a:extLst>
                <a:ext uri="{FF2B5EF4-FFF2-40B4-BE49-F238E27FC236}">
                  <a16:creationId xmlns:a16="http://schemas.microsoft.com/office/drawing/2014/main" id="{21E327E2-0D3F-BB45-88FA-94BE82472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6" name="AutoShape 54">
                <a:extLst>
                  <a:ext uri="{FF2B5EF4-FFF2-40B4-BE49-F238E27FC236}">
                    <a16:creationId xmlns:a16="http://schemas.microsoft.com/office/drawing/2014/main" id="{A09779CB-5E1C-FF46-9276-B827DEE6B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17" name="AutoShape 55">
                <a:extLst>
                  <a:ext uri="{FF2B5EF4-FFF2-40B4-BE49-F238E27FC236}">
                    <a16:creationId xmlns:a16="http://schemas.microsoft.com/office/drawing/2014/main" id="{67162A33-48AB-8447-8BA1-9899B1EF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96" name="Rectangle 56">
              <a:extLst>
                <a:ext uri="{FF2B5EF4-FFF2-40B4-BE49-F238E27FC236}">
                  <a16:creationId xmlns:a16="http://schemas.microsoft.com/office/drawing/2014/main" id="{C0727CA6-9309-D04B-829F-614EF5BE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97" name="Rectangle 57">
              <a:extLst>
                <a:ext uri="{FF2B5EF4-FFF2-40B4-BE49-F238E27FC236}">
                  <a16:creationId xmlns:a16="http://schemas.microsoft.com/office/drawing/2014/main" id="{17B7496E-619F-B745-A3B6-4EDDE39B5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98" name="Group 58">
              <a:extLst>
                <a:ext uri="{FF2B5EF4-FFF2-40B4-BE49-F238E27FC236}">
                  <a16:creationId xmlns:a16="http://schemas.microsoft.com/office/drawing/2014/main" id="{B3F5CCBA-FB37-F741-A1BE-6A326312A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" name="AutoShape 59">
                <a:extLst>
                  <a:ext uri="{FF2B5EF4-FFF2-40B4-BE49-F238E27FC236}">
                    <a16:creationId xmlns:a16="http://schemas.microsoft.com/office/drawing/2014/main" id="{DEAAF06F-764B-A04C-A4F4-4AF808C89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15" name="AutoShape 60">
                <a:extLst>
                  <a:ext uri="{FF2B5EF4-FFF2-40B4-BE49-F238E27FC236}">
                    <a16:creationId xmlns:a16="http://schemas.microsoft.com/office/drawing/2014/main" id="{73A61CB6-ED08-FD4B-8F83-3336B8F82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99" name="Freeform 61">
              <a:extLst>
                <a:ext uri="{FF2B5EF4-FFF2-40B4-BE49-F238E27FC236}">
                  <a16:creationId xmlns:a16="http://schemas.microsoft.com/office/drawing/2014/main" id="{1AB063BC-5497-FD41-9B58-4C27970B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100" name="Group 62">
              <a:extLst>
                <a:ext uri="{FF2B5EF4-FFF2-40B4-BE49-F238E27FC236}">
                  <a16:creationId xmlns:a16="http://schemas.microsoft.com/office/drawing/2014/main" id="{20634D40-DCFD-8449-B684-70B31A9B3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2" name="AutoShape 63">
                <a:extLst>
                  <a:ext uri="{FF2B5EF4-FFF2-40B4-BE49-F238E27FC236}">
                    <a16:creationId xmlns:a16="http://schemas.microsoft.com/office/drawing/2014/main" id="{F58EC583-5702-1E4B-A6F2-1309BD877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13" name="AutoShape 64">
                <a:extLst>
                  <a:ext uri="{FF2B5EF4-FFF2-40B4-BE49-F238E27FC236}">
                    <a16:creationId xmlns:a16="http://schemas.microsoft.com/office/drawing/2014/main" id="{DB3DA62B-8007-4E4C-93B9-0F102F10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01" name="Rectangle 65">
              <a:extLst>
                <a:ext uri="{FF2B5EF4-FFF2-40B4-BE49-F238E27FC236}">
                  <a16:creationId xmlns:a16="http://schemas.microsoft.com/office/drawing/2014/main" id="{C31A2516-63E0-E740-AE1D-B59F6C97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02" name="Freeform 66">
              <a:extLst>
                <a:ext uri="{FF2B5EF4-FFF2-40B4-BE49-F238E27FC236}">
                  <a16:creationId xmlns:a16="http://schemas.microsoft.com/office/drawing/2014/main" id="{B8246D8C-6855-C044-A8BA-8F170062C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3" name="Freeform 67">
              <a:extLst>
                <a:ext uri="{FF2B5EF4-FFF2-40B4-BE49-F238E27FC236}">
                  <a16:creationId xmlns:a16="http://schemas.microsoft.com/office/drawing/2014/main" id="{924E847A-F4E0-DA4B-8D4E-A56FEAA6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4" name="Oval 68">
              <a:extLst>
                <a:ext uri="{FF2B5EF4-FFF2-40B4-BE49-F238E27FC236}">
                  <a16:creationId xmlns:a16="http://schemas.microsoft.com/office/drawing/2014/main" id="{8CAE9087-3C8E-F24B-A512-CEB1940F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05" name="Freeform 69">
              <a:extLst>
                <a:ext uri="{FF2B5EF4-FFF2-40B4-BE49-F238E27FC236}">
                  <a16:creationId xmlns:a16="http://schemas.microsoft.com/office/drawing/2014/main" id="{2AB5FE84-419E-EB41-B46F-B90EA821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6" name="AutoShape 70">
              <a:extLst>
                <a:ext uri="{FF2B5EF4-FFF2-40B4-BE49-F238E27FC236}">
                  <a16:creationId xmlns:a16="http://schemas.microsoft.com/office/drawing/2014/main" id="{5044997C-6434-1F4E-951A-58848E528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07" name="AutoShape 71">
              <a:extLst>
                <a:ext uri="{FF2B5EF4-FFF2-40B4-BE49-F238E27FC236}">
                  <a16:creationId xmlns:a16="http://schemas.microsoft.com/office/drawing/2014/main" id="{E0E22BAF-7B23-B44C-827B-153E0021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08" name="Oval 72">
              <a:extLst>
                <a:ext uri="{FF2B5EF4-FFF2-40B4-BE49-F238E27FC236}">
                  <a16:creationId xmlns:a16="http://schemas.microsoft.com/office/drawing/2014/main" id="{E772A220-7A72-DF4C-B4F3-72E6DDF1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09" name="Oval 73">
              <a:extLst>
                <a:ext uri="{FF2B5EF4-FFF2-40B4-BE49-F238E27FC236}">
                  <a16:creationId xmlns:a16="http://schemas.microsoft.com/office/drawing/2014/main" id="{E52F28FE-19A0-E943-AE0B-DEEA9222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0" name="Oval 74">
              <a:extLst>
                <a:ext uri="{FF2B5EF4-FFF2-40B4-BE49-F238E27FC236}">
                  <a16:creationId xmlns:a16="http://schemas.microsoft.com/office/drawing/2014/main" id="{679A21A4-960E-C240-991F-7A91E9D3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11" name="Rectangle 75">
              <a:extLst>
                <a:ext uri="{FF2B5EF4-FFF2-40B4-BE49-F238E27FC236}">
                  <a16:creationId xmlns:a16="http://schemas.microsoft.com/office/drawing/2014/main" id="{5FE7BC29-1F3A-FC4D-B0A8-E7C985E2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20" name="Group 76">
            <a:extLst>
              <a:ext uri="{FF2B5EF4-FFF2-40B4-BE49-F238E27FC236}">
                <a16:creationId xmlns:a16="http://schemas.microsoft.com/office/drawing/2014/main" id="{ACB35F9B-E584-6A4C-A928-821626F2884C}"/>
              </a:ext>
            </a:extLst>
          </p:cNvPr>
          <p:cNvGrpSpPr>
            <a:grpSpLocks/>
          </p:cNvGrpSpPr>
          <p:nvPr/>
        </p:nvGrpSpPr>
        <p:grpSpPr bwMode="auto">
          <a:xfrm>
            <a:off x="7686054" y="1920396"/>
            <a:ext cx="698500" cy="709613"/>
            <a:chOff x="-44" y="1473"/>
            <a:chExt cx="981" cy="1105"/>
          </a:xfrm>
        </p:grpSpPr>
        <p:pic>
          <p:nvPicPr>
            <p:cNvPr id="121" name="Picture 77" descr="desktop_computer_stylized_medium">
              <a:extLst>
                <a:ext uri="{FF2B5EF4-FFF2-40B4-BE49-F238E27FC236}">
                  <a16:creationId xmlns:a16="http://schemas.microsoft.com/office/drawing/2014/main" id="{C2C6AD66-1148-CD4D-99F7-5C6A689E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78">
              <a:extLst>
                <a:ext uri="{FF2B5EF4-FFF2-40B4-BE49-F238E27FC236}">
                  <a16:creationId xmlns:a16="http://schemas.microsoft.com/office/drawing/2014/main" id="{40C43405-EE8F-6348-9658-64CCF319F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2D3ED81E-7823-0B47-8E02-97411E72ACFD}"/>
              </a:ext>
            </a:extLst>
          </p:cNvPr>
          <p:cNvSpPr/>
          <p:nvPr/>
        </p:nvSpPr>
        <p:spPr>
          <a:xfrm>
            <a:off x="8188984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utoShape 21">
            <a:extLst>
              <a:ext uri="{FF2B5EF4-FFF2-40B4-BE49-F238E27FC236}">
                <a16:creationId xmlns:a16="http://schemas.microsoft.com/office/drawing/2014/main" id="{B46E8531-A1AB-F94F-83A6-88018FC274AE}"/>
              </a:ext>
            </a:extLst>
          </p:cNvPr>
          <p:cNvSpPr>
            <a:spLocks/>
          </p:cNvSpPr>
          <p:nvPr/>
        </p:nvSpPr>
        <p:spPr bwMode="auto">
          <a:xfrm flipH="1" flipV="1">
            <a:off x="8069711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DDF799-F6FF-034F-90F5-6CB7DF69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first…a review of HTTP communication patterns</a:t>
            </a:r>
          </a:p>
        </p:txBody>
      </p:sp>
      <p:sp>
        <p:nvSpPr>
          <p:cNvPr id="65" name="Rectangle 3">
            <a:extLst>
              <a:ext uri="{FF2B5EF4-FFF2-40B4-BE49-F238E27FC236}">
                <a16:creationId xmlns:a16="http://schemas.microsoft.com/office/drawing/2014/main" id="{4F09B128-D577-9247-9DFD-24C6750973CE}"/>
              </a:ext>
            </a:extLst>
          </p:cNvPr>
          <p:cNvSpPr txBox="1">
            <a:spLocks noChangeArrowheads="1"/>
          </p:cNvSpPr>
          <p:nvPr/>
        </p:nvSpPr>
        <p:spPr>
          <a:xfrm>
            <a:off x="520807" y="1135062"/>
            <a:ext cx="11092588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User enters URL: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www.someSchool.edu</a:t>
            </a:r>
            <a:r>
              <a:rPr lang="en-US" altLang="en-US" sz="2000" b="1" dirty="0">
                <a:latin typeface="Courier New" panose="02070309020205020404" pitchFamily="49" charset="0"/>
              </a:rPr>
              <a:t>/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someDepartment</a:t>
            </a:r>
            <a:r>
              <a:rPr lang="en-US" altLang="en-US" sz="2000" b="1" dirty="0">
                <a:latin typeface="Courier New" panose="02070309020205020404" pitchFamily="49" charset="0"/>
              </a:rPr>
              <a:t>/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home.index</a:t>
            </a:r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66" name="Text Box 24">
            <a:extLst>
              <a:ext uri="{FF2B5EF4-FFF2-40B4-BE49-F238E27FC236}">
                <a16:creationId xmlns:a16="http://schemas.microsoft.com/office/drawing/2014/main" id="{FCE8336D-9527-1E4A-A634-4C370A0F0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2435" y="3013871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accept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19B6-9B3D-C64C-98AA-5BCD93A1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C416E-6308-5146-A4D7-3F83495E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</p:spTree>
    <p:extLst>
      <p:ext uri="{BB962C8B-B14F-4D97-AF65-F5344CB8AC3E}">
        <p14:creationId xmlns:p14="http://schemas.microsoft.com/office/powerpoint/2010/main" val="374656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7841-CA06-3848-AA50-B8728F91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A8B66-871A-FB40-A2E4-81F7C08A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webpages include more than one object…how do we retrieve all of them?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6B22-9EB1-4C45-9441-A52E71CB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C490B-4136-6E4E-BA63-E3961F78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952C-8CEB-6442-8379-CC4AF099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9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54CE-AD5D-7F48-AF4B-06D303A2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HTTP (HTTP/1.0)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B2E7-AEB2-6E49-8903-828BFC1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8" y="1346201"/>
            <a:ext cx="6513934" cy="4779964"/>
          </a:xfrm>
        </p:spPr>
        <p:txBody>
          <a:bodyPr/>
          <a:lstStyle/>
          <a:p>
            <a:r>
              <a:rPr lang="en-US" dirty="0"/>
              <a:t>Separate TCP connection for each object</a:t>
            </a:r>
          </a:p>
          <a:p>
            <a:r>
              <a:rPr lang="en-US" dirty="0"/>
              <a:t>Naively, request objects one at a time (serially)… </a:t>
            </a:r>
            <a:r>
              <a:rPr lang="en-US" dirty="0">
                <a:solidFill>
                  <a:srgbClr val="0713FF"/>
                </a:solidFill>
              </a:rPr>
              <a:t>2RTT + Transmission time </a:t>
            </a:r>
            <a:r>
              <a:rPr lang="en-US" b="1" dirty="0">
                <a:solidFill>
                  <a:srgbClr val="0713FF"/>
                </a:solidFill>
              </a:rPr>
              <a:t>for each object</a:t>
            </a:r>
            <a:endParaRPr lang="en-US" dirty="0">
              <a:solidFill>
                <a:srgbClr val="0713FF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E33D-2959-1A4C-99D6-BB056247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399FE-2BBA-7044-986A-24CBB134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25B5C-8A1E-9646-B666-5CD5ECED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29</a:t>
            </a:fld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D64C53DC-E762-ED4F-929B-83A443222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982" y="1923579"/>
            <a:ext cx="14287" cy="4262938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54A8E2B2-97BD-914D-AE02-7C109CFDB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86670" y="1917228"/>
            <a:ext cx="20754" cy="4316007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C35D5570-AF1B-2541-A11C-47DEFEC25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0270" y="215535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DA3AC460-6819-4648-85FA-E1F4AB784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5983" y="2593504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88296506-31BD-4F4B-B75F-90A5A3A50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3920" y="310150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AutoShape 21">
            <a:extLst>
              <a:ext uri="{FF2B5EF4-FFF2-40B4-BE49-F238E27FC236}">
                <a16:creationId xmlns:a16="http://schemas.microsoft.com/office/drawing/2014/main" id="{9E955918-3FAB-2B48-B638-0E0B1E15DAB8}"/>
              </a:ext>
            </a:extLst>
          </p:cNvPr>
          <p:cNvSpPr>
            <a:spLocks/>
          </p:cNvSpPr>
          <p:nvPr/>
        </p:nvSpPr>
        <p:spPr bwMode="auto">
          <a:xfrm>
            <a:off x="10402696" y="3501438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192BE388-9E9C-7748-A628-A95C85A92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6208" y="3196754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time to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transmit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1</a:t>
            </a:r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E79BBD74-894E-364A-B453-21E752220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458" y="212995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32FD8DA8-2783-2042-874E-0EDBBAEE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226" y="1815305"/>
            <a:ext cx="1648673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 1</a:t>
            </a:r>
          </a:p>
        </p:txBody>
      </p:sp>
      <p:sp>
        <p:nvSpPr>
          <p:cNvPr id="16" name="AutoShape 25">
            <a:extLst>
              <a:ext uri="{FF2B5EF4-FFF2-40B4-BE49-F238E27FC236}">
                <a16:creationId xmlns:a16="http://schemas.microsoft.com/office/drawing/2014/main" id="{FA4CE483-1CDA-A34C-A34B-2540BEC9E8A1}"/>
              </a:ext>
            </a:extLst>
          </p:cNvPr>
          <p:cNvSpPr>
            <a:spLocks/>
          </p:cNvSpPr>
          <p:nvPr/>
        </p:nvSpPr>
        <p:spPr bwMode="auto">
          <a:xfrm>
            <a:off x="8440395" y="2180754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FEE519BC-7ED4-4E45-9538-0FD254E86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795" y="239189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RTT</a:t>
            </a:r>
          </a:p>
        </p:txBody>
      </p:sp>
      <p:sp>
        <p:nvSpPr>
          <p:cNvPr id="18" name="Line 27">
            <a:extLst>
              <a:ext uri="{FF2B5EF4-FFF2-40B4-BE49-F238E27FC236}">
                <a16:creationId xmlns:a16="http://schemas.microsoft.com/office/drawing/2014/main" id="{CB16F379-5C3A-4E49-9AD0-D8CC4DDB6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4670" y="303482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AutoShape 29">
            <a:extLst>
              <a:ext uri="{FF2B5EF4-FFF2-40B4-BE49-F238E27FC236}">
                <a16:creationId xmlns:a16="http://schemas.microsoft.com/office/drawing/2014/main" id="{7D096ED6-1CF0-3643-8A24-89BA0A79FDC9}"/>
              </a:ext>
            </a:extLst>
          </p:cNvPr>
          <p:cNvSpPr>
            <a:spLocks/>
          </p:cNvSpPr>
          <p:nvPr/>
        </p:nvSpPr>
        <p:spPr bwMode="auto">
          <a:xfrm>
            <a:off x="8446745" y="3090391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57E092DA-8AC0-6E4E-B720-110807A9C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6845" y="3314229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21" name="Line 35">
            <a:extLst>
              <a:ext uri="{FF2B5EF4-FFF2-40B4-BE49-F238E27FC236}">
                <a16:creationId xmlns:a16="http://schemas.microsoft.com/office/drawing/2014/main" id="{1064E644-86C9-C84A-8A99-ED95B9054D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7742" y="4057301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2" name="Text Box 37">
            <a:extLst>
              <a:ext uri="{FF2B5EF4-FFF2-40B4-BE49-F238E27FC236}">
                <a16:creationId xmlns:a16="http://schemas.microsoft.com/office/drawing/2014/main" id="{94F99B1E-CA07-F643-991E-33580D0B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558" y="6190993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time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FB4D13B0-86B3-9C4E-BEE0-5CD080A4A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545" y="6198251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time</a:t>
            </a:r>
          </a:p>
        </p:txBody>
      </p:sp>
      <p:grpSp>
        <p:nvGrpSpPr>
          <p:cNvPr id="24" name="Group 43">
            <a:extLst>
              <a:ext uri="{FF2B5EF4-FFF2-40B4-BE49-F238E27FC236}">
                <a16:creationId xmlns:a16="http://schemas.microsoft.com/office/drawing/2014/main" id="{070AF807-11EC-7B47-A0F0-2E55D917EF5D}"/>
              </a:ext>
            </a:extLst>
          </p:cNvPr>
          <p:cNvGrpSpPr>
            <a:grpSpLocks/>
          </p:cNvGrpSpPr>
          <p:nvPr/>
        </p:nvGrpSpPr>
        <p:grpSpPr bwMode="auto">
          <a:xfrm>
            <a:off x="10186645" y="1150466"/>
            <a:ext cx="423863" cy="684213"/>
            <a:chOff x="4140" y="429"/>
            <a:chExt cx="1425" cy="2396"/>
          </a:xfrm>
        </p:grpSpPr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1EC3DD32-B302-D442-929A-F86BCFB4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0AAD0EB0-A532-434C-9B69-5B49E64A0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A61CF19E-1273-E344-BEF8-91A03571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9C9FFAA1-FFE1-0F46-94EE-8D1239A6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" name="Rectangle 48">
              <a:extLst>
                <a:ext uri="{FF2B5EF4-FFF2-40B4-BE49-F238E27FC236}">
                  <a16:creationId xmlns:a16="http://schemas.microsoft.com/office/drawing/2014/main" id="{80ED10C7-97D1-0841-8C3E-FBD68008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7795B480-3377-4245-91DD-BFDA5C3A8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5" name="AutoShape 50">
                <a:extLst>
                  <a:ext uri="{FF2B5EF4-FFF2-40B4-BE49-F238E27FC236}">
                    <a16:creationId xmlns:a16="http://schemas.microsoft.com/office/drawing/2014/main" id="{B3643665-B18C-7B41-A76E-AE09070F6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6" name="AutoShape 51">
                <a:extLst>
                  <a:ext uri="{FF2B5EF4-FFF2-40B4-BE49-F238E27FC236}">
                    <a16:creationId xmlns:a16="http://schemas.microsoft.com/office/drawing/2014/main" id="{684ED746-5E40-5047-AAEC-C2958CFF5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59AEFDC-8E3C-AA4C-99A9-0195B3459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A808664E-29F8-7748-BF27-A1F651966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3" name="AutoShape 54">
                <a:extLst>
                  <a:ext uri="{FF2B5EF4-FFF2-40B4-BE49-F238E27FC236}">
                    <a16:creationId xmlns:a16="http://schemas.microsoft.com/office/drawing/2014/main" id="{128C8686-A09F-B24A-A38D-D1D8930A6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4" name="AutoShape 55">
                <a:extLst>
                  <a:ext uri="{FF2B5EF4-FFF2-40B4-BE49-F238E27FC236}">
                    <a16:creationId xmlns:a16="http://schemas.microsoft.com/office/drawing/2014/main" id="{E31C69D1-7112-5F43-ACED-012B33012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6922DB24-F770-FB42-B883-3CA783073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4" name="Rectangle 57">
              <a:extLst>
                <a:ext uri="{FF2B5EF4-FFF2-40B4-BE49-F238E27FC236}">
                  <a16:creationId xmlns:a16="http://schemas.microsoft.com/office/drawing/2014/main" id="{CB78606A-FEFE-DD43-BC22-AF50175A6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5" name="Group 58">
              <a:extLst>
                <a:ext uri="{FF2B5EF4-FFF2-40B4-BE49-F238E27FC236}">
                  <a16:creationId xmlns:a16="http://schemas.microsoft.com/office/drawing/2014/main" id="{5B96B911-C890-314F-A8AC-F6F0F6939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" name="AutoShape 59">
                <a:extLst>
                  <a:ext uri="{FF2B5EF4-FFF2-40B4-BE49-F238E27FC236}">
                    <a16:creationId xmlns:a16="http://schemas.microsoft.com/office/drawing/2014/main" id="{01EFC981-A9BD-2148-9B7A-69EC0657F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2" name="AutoShape 60">
                <a:extLst>
                  <a:ext uri="{FF2B5EF4-FFF2-40B4-BE49-F238E27FC236}">
                    <a16:creationId xmlns:a16="http://schemas.microsoft.com/office/drawing/2014/main" id="{124F7C16-9BB3-1A42-863B-31352A6E0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C1AE0089-78E2-B24F-BAC7-FEEB94200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B9E2F0B-D9E0-B543-8358-F2DCC0B0E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9" name="AutoShape 63">
                <a:extLst>
                  <a:ext uri="{FF2B5EF4-FFF2-40B4-BE49-F238E27FC236}">
                    <a16:creationId xmlns:a16="http://schemas.microsoft.com/office/drawing/2014/main" id="{EE8FB4BA-E9B7-AC47-B6CF-C00DDE330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0" name="AutoShape 64">
                <a:extLst>
                  <a:ext uri="{FF2B5EF4-FFF2-40B4-BE49-F238E27FC236}">
                    <a16:creationId xmlns:a16="http://schemas.microsoft.com/office/drawing/2014/main" id="{7547C03B-B7F7-0346-BB85-C7FA7EBE9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8" name="Rectangle 65">
              <a:extLst>
                <a:ext uri="{FF2B5EF4-FFF2-40B4-BE49-F238E27FC236}">
                  <a16:creationId xmlns:a16="http://schemas.microsoft.com/office/drawing/2014/main" id="{362E6BF7-D5BB-454E-A9DB-FE41A7D9F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DB0546FF-FFED-FA4C-9659-E55B1D7A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0" name="Freeform 67">
              <a:extLst>
                <a:ext uri="{FF2B5EF4-FFF2-40B4-BE49-F238E27FC236}">
                  <a16:creationId xmlns:a16="http://schemas.microsoft.com/office/drawing/2014/main" id="{0888F86C-E117-B34B-91FE-EC3CEFF0B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1" name="Oval 68">
              <a:extLst>
                <a:ext uri="{FF2B5EF4-FFF2-40B4-BE49-F238E27FC236}">
                  <a16:creationId xmlns:a16="http://schemas.microsoft.com/office/drawing/2014/main" id="{7D3A3EA4-AD01-0144-97B7-8B8C9B824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0B8FAA55-BC5D-7C43-857F-69F498F36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3" name="AutoShape 70">
              <a:extLst>
                <a:ext uri="{FF2B5EF4-FFF2-40B4-BE49-F238E27FC236}">
                  <a16:creationId xmlns:a16="http://schemas.microsoft.com/office/drawing/2014/main" id="{54732E63-2DCD-AA40-918A-CE4D5A86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4" name="AutoShape 71">
              <a:extLst>
                <a:ext uri="{FF2B5EF4-FFF2-40B4-BE49-F238E27FC236}">
                  <a16:creationId xmlns:a16="http://schemas.microsoft.com/office/drawing/2014/main" id="{3B2C0671-5800-B743-87D0-37743373E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5" name="Oval 72">
              <a:extLst>
                <a:ext uri="{FF2B5EF4-FFF2-40B4-BE49-F238E27FC236}">
                  <a16:creationId xmlns:a16="http://schemas.microsoft.com/office/drawing/2014/main" id="{09D3F55D-2BBA-344F-AA7B-7051945F8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6" name="Oval 73">
              <a:extLst>
                <a:ext uri="{FF2B5EF4-FFF2-40B4-BE49-F238E27FC236}">
                  <a16:creationId xmlns:a16="http://schemas.microsoft.com/office/drawing/2014/main" id="{4907F37B-6489-7549-A6E5-7B911C517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7" name="Oval 74">
              <a:extLst>
                <a:ext uri="{FF2B5EF4-FFF2-40B4-BE49-F238E27FC236}">
                  <a16:creationId xmlns:a16="http://schemas.microsoft.com/office/drawing/2014/main" id="{05C891BF-7D36-0D4F-A1A0-C4BDA8310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8" name="Rectangle 75">
              <a:extLst>
                <a:ext uri="{FF2B5EF4-FFF2-40B4-BE49-F238E27FC236}">
                  <a16:creationId xmlns:a16="http://schemas.microsoft.com/office/drawing/2014/main" id="{3DCF68B2-1DA6-9D41-92DB-8738B0DFC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57" name="Group 76">
            <a:extLst>
              <a:ext uri="{FF2B5EF4-FFF2-40B4-BE49-F238E27FC236}">
                <a16:creationId xmlns:a16="http://schemas.microsoft.com/office/drawing/2014/main" id="{01025F98-3D85-D744-809E-CB64FE881DCF}"/>
              </a:ext>
            </a:extLst>
          </p:cNvPr>
          <p:cNvGrpSpPr>
            <a:grpSpLocks/>
          </p:cNvGrpSpPr>
          <p:nvPr/>
        </p:nvGrpSpPr>
        <p:grpSpPr bwMode="auto">
          <a:xfrm>
            <a:off x="8184808" y="1172691"/>
            <a:ext cx="698500" cy="709613"/>
            <a:chOff x="-44" y="1473"/>
            <a:chExt cx="981" cy="1105"/>
          </a:xfrm>
        </p:grpSpPr>
        <p:pic>
          <p:nvPicPr>
            <p:cNvPr id="58" name="Picture 77" descr="desktop_computer_stylized_medium">
              <a:extLst>
                <a:ext uri="{FF2B5EF4-FFF2-40B4-BE49-F238E27FC236}">
                  <a16:creationId xmlns:a16="http://schemas.microsoft.com/office/drawing/2014/main" id="{1E08641D-934E-2D49-8203-07869B819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4EC80CD4-3EBE-3048-B943-86D59EB585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10B14C31-A5C4-4048-9413-4F10EA0E7FBA}"/>
              </a:ext>
            </a:extLst>
          </p:cNvPr>
          <p:cNvSpPr/>
          <p:nvPr/>
        </p:nvSpPr>
        <p:spPr>
          <a:xfrm>
            <a:off x="8687738" y="3499113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utoShape 21">
            <a:extLst>
              <a:ext uri="{FF2B5EF4-FFF2-40B4-BE49-F238E27FC236}">
                <a16:creationId xmlns:a16="http://schemas.microsoft.com/office/drawing/2014/main" id="{95E55D42-9B0A-A744-902E-42C9C6ED64A0}"/>
              </a:ext>
            </a:extLst>
          </p:cNvPr>
          <p:cNvSpPr>
            <a:spLocks/>
          </p:cNvSpPr>
          <p:nvPr/>
        </p:nvSpPr>
        <p:spPr bwMode="auto">
          <a:xfrm flipH="1" flipV="1">
            <a:off x="8568465" y="3895562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62" name="Line 17">
            <a:extLst>
              <a:ext uri="{FF2B5EF4-FFF2-40B4-BE49-F238E27FC236}">
                <a16:creationId xmlns:a16="http://schemas.microsoft.com/office/drawing/2014/main" id="{372904FC-45B5-9F4B-9D8A-062C1843D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6743" y="4111846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3" name="Line 18">
            <a:extLst>
              <a:ext uri="{FF2B5EF4-FFF2-40B4-BE49-F238E27FC236}">
                <a16:creationId xmlns:a16="http://schemas.microsoft.com/office/drawing/2014/main" id="{FC920A10-5E73-654A-8FFF-8FF2506EED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2456" y="4549996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4" name="Line 19">
            <a:extLst>
              <a:ext uri="{FF2B5EF4-FFF2-40B4-BE49-F238E27FC236}">
                <a16:creationId xmlns:a16="http://schemas.microsoft.com/office/drawing/2014/main" id="{A68075C6-F94E-1A41-BC2C-FB0E55291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0393" y="5057996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5" name="AutoShape 21">
            <a:extLst>
              <a:ext uri="{FF2B5EF4-FFF2-40B4-BE49-F238E27FC236}">
                <a16:creationId xmlns:a16="http://schemas.microsoft.com/office/drawing/2014/main" id="{EE0C6534-A6F6-9146-8AD2-B81A9E116B70}"/>
              </a:ext>
            </a:extLst>
          </p:cNvPr>
          <p:cNvSpPr>
            <a:spLocks/>
          </p:cNvSpPr>
          <p:nvPr/>
        </p:nvSpPr>
        <p:spPr bwMode="auto">
          <a:xfrm>
            <a:off x="10419169" y="5457930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  <p:sp>
        <p:nvSpPr>
          <p:cNvPr id="66" name="Text Box 22">
            <a:extLst>
              <a:ext uri="{FF2B5EF4-FFF2-40B4-BE49-F238E27FC236}">
                <a16:creationId xmlns:a16="http://schemas.microsoft.com/office/drawing/2014/main" id="{360566AB-EA9D-384C-8EAF-95B81DCD0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681" y="5153246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time to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transmit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file 2</a:t>
            </a:r>
          </a:p>
        </p:txBody>
      </p:sp>
      <p:sp>
        <p:nvSpPr>
          <p:cNvPr id="67" name="Line 23">
            <a:extLst>
              <a:ext uri="{FF2B5EF4-FFF2-40B4-BE49-F238E27FC236}">
                <a16:creationId xmlns:a16="http://schemas.microsoft.com/office/drawing/2014/main" id="{56ABA977-7633-8642-ABF9-053E512F1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931" y="4086446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8" name="Text Box 24">
            <a:extLst>
              <a:ext uri="{FF2B5EF4-FFF2-40B4-BE49-F238E27FC236}">
                <a16:creationId xmlns:a16="http://schemas.microsoft.com/office/drawing/2014/main" id="{4715DB6F-50BF-FB49-84D4-68C9251C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0345" y="3771797"/>
            <a:ext cx="1797028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 2</a:t>
            </a:r>
          </a:p>
        </p:txBody>
      </p:sp>
      <p:sp>
        <p:nvSpPr>
          <p:cNvPr id="69" name="AutoShape 25">
            <a:extLst>
              <a:ext uri="{FF2B5EF4-FFF2-40B4-BE49-F238E27FC236}">
                <a16:creationId xmlns:a16="http://schemas.microsoft.com/office/drawing/2014/main" id="{156BECB0-F2C4-5E43-8497-DCD4A282735B}"/>
              </a:ext>
            </a:extLst>
          </p:cNvPr>
          <p:cNvSpPr>
            <a:spLocks/>
          </p:cNvSpPr>
          <p:nvPr/>
        </p:nvSpPr>
        <p:spPr bwMode="auto">
          <a:xfrm>
            <a:off x="8456868" y="413724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70" name="Text Box 26">
            <a:extLst>
              <a:ext uri="{FF2B5EF4-FFF2-40B4-BE49-F238E27FC236}">
                <a16:creationId xmlns:a16="http://schemas.microsoft.com/office/drawing/2014/main" id="{A17F2A31-6473-1D40-91D1-08516CCC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268" y="4348383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71" name="Line 27">
            <a:extLst>
              <a:ext uri="{FF2B5EF4-FFF2-40B4-BE49-F238E27FC236}">
                <a16:creationId xmlns:a16="http://schemas.microsoft.com/office/drawing/2014/main" id="{19750F5D-6CF7-8B49-8B93-0FD95EBCA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1143" y="4991321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2" name="AutoShape 29">
            <a:extLst>
              <a:ext uri="{FF2B5EF4-FFF2-40B4-BE49-F238E27FC236}">
                <a16:creationId xmlns:a16="http://schemas.microsoft.com/office/drawing/2014/main" id="{D3A610B2-C12F-8446-B305-10B9454EA452}"/>
              </a:ext>
            </a:extLst>
          </p:cNvPr>
          <p:cNvSpPr>
            <a:spLocks/>
          </p:cNvSpPr>
          <p:nvPr/>
        </p:nvSpPr>
        <p:spPr bwMode="auto">
          <a:xfrm>
            <a:off x="8463218" y="5046883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73" name="Text Box 30">
            <a:extLst>
              <a:ext uri="{FF2B5EF4-FFF2-40B4-BE49-F238E27FC236}">
                <a16:creationId xmlns:a16="http://schemas.microsoft.com/office/drawing/2014/main" id="{59F6047E-A35D-5742-8008-A7712C0FC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318" y="527072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RTT</a:t>
            </a:r>
          </a:p>
        </p:txBody>
      </p:sp>
      <p:sp>
        <p:nvSpPr>
          <p:cNvPr id="74" name="Line 35">
            <a:extLst>
              <a:ext uri="{FF2B5EF4-FFF2-40B4-BE49-F238E27FC236}">
                <a16:creationId xmlns:a16="http://schemas.microsoft.com/office/drawing/2014/main" id="{0640D004-F2ED-1643-93E7-43C3B38FE9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4215" y="6013793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73F6115A-54FB-C34F-BE66-1BD5E389C18D}"/>
              </a:ext>
            </a:extLst>
          </p:cNvPr>
          <p:cNvSpPr/>
          <p:nvPr/>
        </p:nvSpPr>
        <p:spPr>
          <a:xfrm>
            <a:off x="8704211" y="5455605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utoShape 21">
            <a:extLst>
              <a:ext uri="{FF2B5EF4-FFF2-40B4-BE49-F238E27FC236}">
                <a16:creationId xmlns:a16="http://schemas.microsoft.com/office/drawing/2014/main" id="{4A5FB27C-B419-1048-B162-4E96E2F7EA3E}"/>
              </a:ext>
            </a:extLst>
          </p:cNvPr>
          <p:cNvSpPr>
            <a:spLocks/>
          </p:cNvSpPr>
          <p:nvPr/>
        </p:nvSpPr>
        <p:spPr bwMode="auto">
          <a:xfrm flipH="1" flipV="1">
            <a:off x="8584938" y="5852054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3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14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E210-3D60-DF47-ADE4-9093C688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a completely reliable, ordered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AF64-6342-044A-9BDB-E8EE90DF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a packet is lost?</a:t>
            </a:r>
          </a:p>
          <a:p>
            <a:pPr lvl="1"/>
            <a:r>
              <a:rPr lang="en-US" b="1" dirty="0"/>
              <a:t>All </a:t>
            </a:r>
            <a:r>
              <a:rPr lang="en-US" dirty="0"/>
              <a:t>following packets are blocked from being delivered until that packet is recovered (head of line blocking)</a:t>
            </a:r>
          </a:p>
          <a:p>
            <a:r>
              <a:rPr lang="en-US" dirty="0"/>
              <a:t>Good fit for certain applications (e.g. file transfer, remote login)</a:t>
            </a:r>
          </a:p>
          <a:p>
            <a:endParaRPr lang="en-US" dirty="0"/>
          </a:p>
          <a:p>
            <a:r>
              <a:rPr lang="en-US" dirty="0"/>
              <a:t>When might this be a problem?</a:t>
            </a:r>
          </a:p>
          <a:p>
            <a:pPr lvl="1"/>
            <a:r>
              <a:rPr lang="en-US" dirty="0"/>
              <a:t>When applications have </a:t>
            </a:r>
            <a:r>
              <a:rPr lang="en-US" b="1" dirty="0">
                <a:solidFill>
                  <a:srgbClr val="0713FF"/>
                </a:solidFill>
              </a:rPr>
              <a:t>real-time constraints </a:t>
            </a:r>
            <a:r>
              <a:rPr lang="en-US" dirty="0"/>
              <a:t>and would prefer to drop the packet (e.g. interactive video, audio, gaming)</a:t>
            </a:r>
          </a:p>
          <a:p>
            <a:pPr lvl="1"/>
            <a:r>
              <a:rPr lang="en-US" dirty="0"/>
              <a:t>When the application </a:t>
            </a:r>
            <a:r>
              <a:rPr lang="en-US" dirty="0">
                <a:solidFill>
                  <a:srgbClr val="0713FF"/>
                </a:solidFill>
              </a:rPr>
              <a:t>doesn’t need </a:t>
            </a:r>
            <a:r>
              <a:rPr lang="en-US" b="1" dirty="0">
                <a:solidFill>
                  <a:srgbClr val="0713FF"/>
                </a:solidFill>
              </a:rPr>
              <a:t>a single total order </a:t>
            </a:r>
            <a:r>
              <a:rPr lang="en-US" dirty="0"/>
              <a:t>on all packets</a:t>
            </a:r>
          </a:p>
          <a:p>
            <a:pPr lvl="2"/>
            <a:r>
              <a:rPr lang="en-US" dirty="0"/>
              <a:t>e.g. Web browsing: each webpage typically consists of multiple distinct files (base html file, images, embedded videos other elements)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48919-75FA-FC42-9827-24A81841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951E-7EF1-564D-9031-5850FC2C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5F0C6-2903-9C45-8552-1A93F2F4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45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6F3B-C9B4-624F-88DD-AC687688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HTTP (HTTP/1.0)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B0E5-2193-A14C-9697-F46805F4D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07" y="1336480"/>
            <a:ext cx="3816960" cy="4779964"/>
          </a:xfrm>
        </p:spPr>
        <p:txBody>
          <a:bodyPr/>
          <a:lstStyle/>
          <a:p>
            <a:r>
              <a:rPr lang="en-US" b="1" dirty="0"/>
              <a:t>How can we reduce response time?</a:t>
            </a:r>
          </a:p>
          <a:p>
            <a:r>
              <a:rPr lang="en-US" dirty="0"/>
              <a:t>Separate TCP connection per object, but run them in </a:t>
            </a:r>
            <a:r>
              <a:rPr lang="en-US" b="1" dirty="0">
                <a:solidFill>
                  <a:srgbClr val="0713FF"/>
                </a:solidFill>
              </a:rPr>
              <a:t>parallel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6091-423E-274D-A4D0-C1E64E4E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5333-D2A1-EA42-91A9-133883B4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59A9-B9C7-8A4F-98CC-91086579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30</a:t>
            </a:fld>
            <a:endParaRPr lang="en-US"/>
          </a:p>
        </p:txBody>
      </p:sp>
      <p:sp>
        <p:nvSpPr>
          <p:cNvPr id="50" name="Line 15">
            <a:extLst>
              <a:ext uri="{FF2B5EF4-FFF2-40B4-BE49-F238E27FC236}">
                <a16:creationId xmlns:a16="http://schemas.microsoft.com/office/drawing/2014/main" id="{3FCC6870-A941-A04A-A9E2-2EE8BC288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156" y="2887409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" name="Line 16">
            <a:extLst>
              <a:ext uri="{FF2B5EF4-FFF2-40B4-BE49-F238E27FC236}">
                <a16:creationId xmlns:a16="http://schemas.microsoft.com/office/drawing/2014/main" id="{FD616086-B2B7-1648-87E1-23F3CFCFF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1077" y="2881059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2" name="Line 17">
            <a:extLst>
              <a:ext uri="{FF2B5EF4-FFF2-40B4-BE49-F238E27FC236}">
                <a16:creationId xmlns:a16="http://schemas.microsoft.com/office/drawing/2014/main" id="{63BFA499-7486-A641-9B66-64EDA16C8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443" y="3119185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3" name="Line 18">
            <a:extLst>
              <a:ext uri="{FF2B5EF4-FFF2-40B4-BE49-F238E27FC236}">
                <a16:creationId xmlns:a16="http://schemas.microsoft.com/office/drawing/2014/main" id="{24916192-A2AA-EE4B-B069-A07BF9EC7B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2155" y="3477238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Line 19">
            <a:extLst>
              <a:ext uri="{FF2B5EF4-FFF2-40B4-BE49-F238E27FC236}">
                <a16:creationId xmlns:a16="http://schemas.microsoft.com/office/drawing/2014/main" id="{E13DBF99-6211-5449-A26C-073449DF1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0093" y="4065335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7" name="Line 23">
            <a:extLst>
              <a:ext uri="{FF2B5EF4-FFF2-40B4-BE49-F238E27FC236}">
                <a16:creationId xmlns:a16="http://schemas.microsoft.com/office/drawing/2014/main" id="{1F34D1AC-50F6-7546-A72B-1F8F45E7F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1631" y="309378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7AE04CF3-658C-754B-BF27-C8351EB8A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0843" y="39986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4" name="Line 35">
            <a:extLst>
              <a:ext uri="{FF2B5EF4-FFF2-40B4-BE49-F238E27FC236}">
                <a16:creationId xmlns:a16="http://schemas.microsoft.com/office/drawing/2014/main" id="{66914F11-4EAE-7840-ADAA-1B8B6EE80C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3915" y="5021131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5" name="Text Box 37">
            <a:extLst>
              <a:ext uri="{FF2B5EF4-FFF2-40B4-BE49-F238E27FC236}">
                <a16:creationId xmlns:a16="http://schemas.microsoft.com/office/drawing/2014/main" id="{F0A2A3B8-C69E-D848-966A-3FC78DE87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731" y="5733796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66" name="Text Box 38">
            <a:extLst>
              <a:ext uri="{FF2B5EF4-FFF2-40B4-BE49-F238E27FC236}">
                <a16:creationId xmlns:a16="http://schemas.microsoft.com/office/drawing/2014/main" id="{C8785EE9-86B0-1441-88E0-1E87DE36F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952" y="571633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67" name="Group 43">
            <a:extLst>
              <a:ext uri="{FF2B5EF4-FFF2-40B4-BE49-F238E27FC236}">
                <a16:creationId xmlns:a16="http://schemas.microsoft.com/office/drawing/2014/main" id="{1A7828E3-F8AA-1846-A2FC-DF87ED13DE65}"/>
              </a:ext>
            </a:extLst>
          </p:cNvPr>
          <p:cNvGrpSpPr>
            <a:grpSpLocks/>
          </p:cNvGrpSpPr>
          <p:nvPr/>
        </p:nvGrpSpPr>
        <p:grpSpPr bwMode="auto">
          <a:xfrm>
            <a:off x="5731052" y="2114296"/>
            <a:ext cx="423863" cy="684213"/>
            <a:chOff x="4140" y="429"/>
            <a:chExt cx="1425" cy="2396"/>
          </a:xfrm>
        </p:grpSpPr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920C954C-544E-FC48-9EA1-2E9F7D39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53070326-01B6-9340-9FEB-59F812C3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05E8F7D6-D286-504F-85A8-8B79CB11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293B1A1A-6048-4043-83AB-A2EDCF19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2" name="Rectangle 48">
              <a:extLst>
                <a:ext uri="{FF2B5EF4-FFF2-40B4-BE49-F238E27FC236}">
                  <a16:creationId xmlns:a16="http://schemas.microsoft.com/office/drawing/2014/main" id="{8EFD4D0D-00A2-DF45-845E-599BA72E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3" name="Group 49">
              <a:extLst>
                <a:ext uri="{FF2B5EF4-FFF2-40B4-BE49-F238E27FC236}">
                  <a16:creationId xmlns:a16="http://schemas.microsoft.com/office/drawing/2014/main" id="{FDC66651-A3F1-6B4D-8A55-B9B839208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50">
                <a:extLst>
                  <a:ext uri="{FF2B5EF4-FFF2-40B4-BE49-F238E27FC236}">
                    <a16:creationId xmlns:a16="http://schemas.microsoft.com/office/drawing/2014/main" id="{B29FB3A0-1BED-FB44-9B3A-62472E1C0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9" name="AutoShape 51">
                <a:extLst>
                  <a:ext uri="{FF2B5EF4-FFF2-40B4-BE49-F238E27FC236}">
                    <a16:creationId xmlns:a16="http://schemas.microsoft.com/office/drawing/2014/main" id="{3AF5CB34-F4FC-6B44-B86E-AC82486C4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4" name="Rectangle 52">
              <a:extLst>
                <a:ext uri="{FF2B5EF4-FFF2-40B4-BE49-F238E27FC236}">
                  <a16:creationId xmlns:a16="http://schemas.microsoft.com/office/drawing/2014/main" id="{060D96C7-0C14-A346-8B10-DD0F3FD58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5" name="Group 53">
              <a:extLst>
                <a:ext uri="{FF2B5EF4-FFF2-40B4-BE49-F238E27FC236}">
                  <a16:creationId xmlns:a16="http://schemas.microsoft.com/office/drawing/2014/main" id="{26A65AE4-A92E-F04A-8F4A-AFFF2BB7A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54">
                <a:extLst>
                  <a:ext uri="{FF2B5EF4-FFF2-40B4-BE49-F238E27FC236}">
                    <a16:creationId xmlns:a16="http://schemas.microsoft.com/office/drawing/2014/main" id="{0476600D-0AFB-4C45-B6CF-50788D8D2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7" name="AutoShape 55">
                <a:extLst>
                  <a:ext uri="{FF2B5EF4-FFF2-40B4-BE49-F238E27FC236}">
                    <a16:creationId xmlns:a16="http://schemas.microsoft.com/office/drawing/2014/main" id="{B5AE4D2D-59C8-3849-915B-FBAC9FED9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6" name="Rectangle 56">
              <a:extLst>
                <a:ext uri="{FF2B5EF4-FFF2-40B4-BE49-F238E27FC236}">
                  <a16:creationId xmlns:a16="http://schemas.microsoft.com/office/drawing/2014/main" id="{B519F60D-0265-D441-A4EC-93EDCD7D1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7" name="Rectangle 57">
              <a:extLst>
                <a:ext uri="{FF2B5EF4-FFF2-40B4-BE49-F238E27FC236}">
                  <a16:creationId xmlns:a16="http://schemas.microsoft.com/office/drawing/2014/main" id="{2CC1C61D-55D0-BB47-8854-0A12DE3BB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8" name="Group 58">
              <a:extLst>
                <a:ext uri="{FF2B5EF4-FFF2-40B4-BE49-F238E27FC236}">
                  <a16:creationId xmlns:a16="http://schemas.microsoft.com/office/drawing/2014/main" id="{56D2279C-8D82-4E46-8827-434BDBBB8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59">
                <a:extLst>
                  <a:ext uri="{FF2B5EF4-FFF2-40B4-BE49-F238E27FC236}">
                    <a16:creationId xmlns:a16="http://schemas.microsoft.com/office/drawing/2014/main" id="{00146F10-E401-1141-BD32-46857E80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5" name="AutoShape 60">
                <a:extLst>
                  <a:ext uri="{FF2B5EF4-FFF2-40B4-BE49-F238E27FC236}">
                    <a16:creationId xmlns:a16="http://schemas.microsoft.com/office/drawing/2014/main" id="{7ADFA8F9-3340-6140-A2D1-2E0E26FF9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9" name="Freeform 61">
              <a:extLst>
                <a:ext uri="{FF2B5EF4-FFF2-40B4-BE49-F238E27FC236}">
                  <a16:creationId xmlns:a16="http://schemas.microsoft.com/office/drawing/2014/main" id="{D818C668-E0A4-7A4B-A32C-FFC421FB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80" name="Group 62">
              <a:extLst>
                <a:ext uri="{FF2B5EF4-FFF2-40B4-BE49-F238E27FC236}">
                  <a16:creationId xmlns:a16="http://schemas.microsoft.com/office/drawing/2014/main" id="{D841752D-9353-7041-A640-83AF322AC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63">
                <a:extLst>
                  <a:ext uri="{FF2B5EF4-FFF2-40B4-BE49-F238E27FC236}">
                    <a16:creationId xmlns:a16="http://schemas.microsoft.com/office/drawing/2014/main" id="{E673C255-545F-0748-B1A9-8A4FFF22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3" name="AutoShape 64">
                <a:extLst>
                  <a:ext uri="{FF2B5EF4-FFF2-40B4-BE49-F238E27FC236}">
                    <a16:creationId xmlns:a16="http://schemas.microsoft.com/office/drawing/2014/main" id="{261D7E8B-E232-2545-B316-B0E6914A1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81" name="Rectangle 65">
              <a:extLst>
                <a:ext uri="{FF2B5EF4-FFF2-40B4-BE49-F238E27FC236}">
                  <a16:creationId xmlns:a16="http://schemas.microsoft.com/office/drawing/2014/main" id="{D55B5C3F-836A-AE49-803F-DBDA4464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2" name="Freeform 66">
              <a:extLst>
                <a:ext uri="{FF2B5EF4-FFF2-40B4-BE49-F238E27FC236}">
                  <a16:creationId xmlns:a16="http://schemas.microsoft.com/office/drawing/2014/main" id="{46107706-4A42-C644-9CFD-E749C6FCF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3" name="Freeform 67">
              <a:extLst>
                <a:ext uri="{FF2B5EF4-FFF2-40B4-BE49-F238E27FC236}">
                  <a16:creationId xmlns:a16="http://schemas.microsoft.com/office/drawing/2014/main" id="{7F203D3C-076E-2743-A26B-7A6B77D7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4" name="Oval 68">
              <a:extLst>
                <a:ext uri="{FF2B5EF4-FFF2-40B4-BE49-F238E27FC236}">
                  <a16:creationId xmlns:a16="http://schemas.microsoft.com/office/drawing/2014/main" id="{572E0E75-4D1E-E349-9701-22D2A9F42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5" name="Freeform 69">
              <a:extLst>
                <a:ext uri="{FF2B5EF4-FFF2-40B4-BE49-F238E27FC236}">
                  <a16:creationId xmlns:a16="http://schemas.microsoft.com/office/drawing/2014/main" id="{AD9B23AA-54F6-4541-A41D-98BC66F6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6" name="AutoShape 70">
              <a:extLst>
                <a:ext uri="{FF2B5EF4-FFF2-40B4-BE49-F238E27FC236}">
                  <a16:creationId xmlns:a16="http://schemas.microsoft.com/office/drawing/2014/main" id="{55FE24B7-DBD7-4342-AEAD-6A16E232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7" name="AutoShape 71">
              <a:extLst>
                <a:ext uri="{FF2B5EF4-FFF2-40B4-BE49-F238E27FC236}">
                  <a16:creationId xmlns:a16="http://schemas.microsoft.com/office/drawing/2014/main" id="{9FCDD9EE-A94D-B44E-98C3-D46936326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8" name="Oval 72">
              <a:extLst>
                <a:ext uri="{FF2B5EF4-FFF2-40B4-BE49-F238E27FC236}">
                  <a16:creationId xmlns:a16="http://schemas.microsoft.com/office/drawing/2014/main" id="{40BFCDB9-E4DA-924E-AC70-626A22BFA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9" name="Oval 73">
              <a:extLst>
                <a:ext uri="{FF2B5EF4-FFF2-40B4-BE49-F238E27FC236}">
                  <a16:creationId xmlns:a16="http://schemas.microsoft.com/office/drawing/2014/main" id="{22C18F25-551A-114B-A524-BD88AF0EB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0" name="Oval 74">
              <a:extLst>
                <a:ext uri="{FF2B5EF4-FFF2-40B4-BE49-F238E27FC236}">
                  <a16:creationId xmlns:a16="http://schemas.microsoft.com/office/drawing/2014/main" id="{567C1396-3232-2848-8FFF-2CDE9881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D5962001-8EF1-9B4B-B6F1-447F3D636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00" name="Group 76">
            <a:extLst>
              <a:ext uri="{FF2B5EF4-FFF2-40B4-BE49-F238E27FC236}">
                <a16:creationId xmlns:a16="http://schemas.microsoft.com/office/drawing/2014/main" id="{AFA6FDB4-CF43-5940-B959-E47A0A1307DC}"/>
              </a:ext>
            </a:extLst>
          </p:cNvPr>
          <p:cNvGrpSpPr>
            <a:grpSpLocks/>
          </p:cNvGrpSpPr>
          <p:nvPr/>
        </p:nvGrpSpPr>
        <p:grpSpPr bwMode="auto">
          <a:xfrm>
            <a:off x="4360981" y="2136521"/>
            <a:ext cx="698500" cy="709613"/>
            <a:chOff x="-44" y="1473"/>
            <a:chExt cx="981" cy="1105"/>
          </a:xfrm>
        </p:grpSpPr>
        <p:pic>
          <p:nvPicPr>
            <p:cNvPr id="101" name="Picture 77" descr="desktop_computer_stylized_medium">
              <a:extLst>
                <a:ext uri="{FF2B5EF4-FFF2-40B4-BE49-F238E27FC236}">
                  <a16:creationId xmlns:a16="http://schemas.microsoft.com/office/drawing/2014/main" id="{EF0BEE56-262E-254E-B77C-EFB073E7B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5A834531-6011-7841-8AC4-3E424A2D27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CDA525AF-748B-A04A-A1AE-5ADA5BED1902}"/>
              </a:ext>
            </a:extLst>
          </p:cNvPr>
          <p:cNvSpPr/>
          <p:nvPr/>
        </p:nvSpPr>
        <p:spPr>
          <a:xfrm>
            <a:off x="4863911" y="4462943"/>
            <a:ext cx="1050247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ine 15">
            <a:extLst>
              <a:ext uri="{FF2B5EF4-FFF2-40B4-BE49-F238E27FC236}">
                <a16:creationId xmlns:a16="http://schemas.microsoft.com/office/drawing/2014/main" id="{298E3F5F-6230-8D41-AB30-27A232FC6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981" y="28901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9" name="Line 16">
            <a:extLst>
              <a:ext uri="{FF2B5EF4-FFF2-40B4-BE49-F238E27FC236}">
                <a16:creationId xmlns:a16="http://schemas.microsoft.com/office/drawing/2014/main" id="{C07F40EC-7353-6F45-82CD-D41C68C85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9902" y="28838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0" name="Line 17">
            <a:extLst>
              <a:ext uri="{FF2B5EF4-FFF2-40B4-BE49-F238E27FC236}">
                <a16:creationId xmlns:a16="http://schemas.microsoft.com/office/drawing/2014/main" id="{66EDCE87-8666-F946-890D-93D09B24B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268" y="3121960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1" name="Line 18">
            <a:extLst>
              <a:ext uri="{FF2B5EF4-FFF2-40B4-BE49-F238E27FC236}">
                <a16:creationId xmlns:a16="http://schemas.microsoft.com/office/drawing/2014/main" id="{4D6669D8-AEE7-5F47-A98D-8C421FE387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0980" y="3480013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2" name="Line 19">
            <a:extLst>
              <a:ext uri="{FF2B5EF4-FFF2-40B4-BE49-F238E27FC236}">
                <a16:creationId xmlns:a16="http://schemas.microsoft.com/office/drawing/2014/main" id="{7A275E32-E04D-8142-B581-30EC7A6C5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8918" y="4068110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3" name="Line 23">
            <a:extLst>
              <a:ext uri="{FF2B5EF4-FFF2-40B4-BE49-F238E27FC236}">
                <a16:creationId xmlns:a16="http://schemas.microsoft.com/office/drawing/2014/main" id="{18CEB90F-9D7F-004F-9974-1E129640B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6" y="30965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4" name="Line 27">
            <a:extLst>
              <a:ext uri="{FF2B5EF4-FFF2-40B4-BE49-F238E27FC236}">
                <a16:creationId xmlns:a16="http://schemas.microsoft.com/office/drawing/2014/main" id="{90000005-34BA-644D-899D-F4FA509F7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9668" y="40014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5" name="Line 35">
            <a:extLst>
              <a:ext uri="{FF2B5EF4-FFF2-40B4-BE49-F238E27FC236}">
                <a16:creationId xmlns:a16="http://schemas.microsoft.com/office/drawing/2014/main" id="{4C134C9F-3C4C-AA4D-A4FF-AD0A3F29E1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2740" y="5622424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6" name="Text Box 37">
            <a:extLst>
              <a:ext uri="{FF2B5EF4-FFF2-40B4-BE49-F238E27FC236}">
                <a16:creationId xmlns:a16="http://schemas.microsoft.com/office/drawing/2014/main" id="{4806AD57-CCDD-3240-B83B-5F9AB3C63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6" y="57365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167" name="Text Box 38">
            <a:extLst>
              <a:ext uri="{FF2B5EF4-FFF2-40B4-BE49-F238E27FC236}">
                <a16:creationId xmlns:a16="http://schemas.microsoft.com/office/drawing/2014/main" id="{5A643A9E-9F28-DB4B-AA28-734CE1E2E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777" y="57191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168" name="Group 43">
            <a:extLst>
              <a:ext uri="{FF2B5EF4-FFF2-40B4-BE49-F238E27FC236}">
                <a16:creationId xmlns:a16="http://schemas.microsoft.com/office/drawing/2014/main" id="{594A98C5-9964-7641-87D3-8AF39529C040}"/>
              </a:ext>
            </a:extLst>
          </p:cNvPr>
          <p:cNvGrpSpPr>
            <a:grpSpLocks/>
          </p:cNvGrpSpPr>
          <p:nvPr/>
        </p:nvGrpSpPr>
        <p:grpSpPr bwMode="auto">
          <a:xfrm>
            <a:off x="8659877" y="2117071"/>
            <a:ext cx="423863" cy="684213"/>
            <a:chOff x="4140" y="429"/>
            <a:chExt cx="1425" cy="2396"/>
          </a:xfrm>
        </p:grpSpPr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BFD6BB6C-08D7-2246-B302-ADC287562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282F9072-BC9F-824A-82EC-425354145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6B2EB81A-A6C2-8A40-8AAB-298401826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439006B0-2491-E94E-BFC9-AD48C815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3" name="Rectangle 48">
              <a:extLst>
                <a:ext uri="{FF2B5EF4-FFF2-40B4-BE49-F238E27FC236}">
                  <a16:creationId xmlns:a16="http://schemas.microsoft.com/office/drawing/2014/main" id="{90CC8011-203D-8945-BBE6-859E59D5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4" name="Group 49">
              <a:extLst>
                <a:ext uri="{FF2B5EF4-FFF2-40B4-BE49-F238E27FC236}">
                  <a16:creationId xmlns:a16="http://schemas.microsoft.com/office/drawing/2014/main" id="{C007F616-5DF1-554C-A6F4-54F7AD6C0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9" name="AutoShape 50">
                <a:extLst>
                  <a:ext uri="{FF2B5EF4-FFF2-40B4-BE49-F238E27FC236}">
                    <a16:creationId xmlns:a16="http://schemas.microsoft.com/office/drawing/2014/main" id="{A14096BE-0555-334E-97AE-CDAEFD675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00" name="AutoShape 51">
                <a:extLst>
                  <a:ext uri="{FF2B5EF4-FFF2-40B4-BE49-F238E27FC236}">
                    <a16:creationId xmlns:a16="http://schemas.microsoft.com/office/drawing/2014/main" id="{4C65AF9C-70D4-2545-9657-F543FEB1E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75" name="Rectangle 52">
              <a:extLst>
                <a:ext uri="{FF2B5EF4-FFF2-40B4-BE49-F238E27FC236}">
                  <a16:creationId xmlns:a16="http://schemas.microsoft.com/office/drawing/2014/main" id="{4F159E11-3679-1B40-9E97-83172D414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6" name="Group 53">
              <a:extLst>
                <a:ext uri="{FF2B5EF4-FFF2-40B4-BE49-F238E27FC236}">
                  <a16:creationId xmlns:a16="http://schemas.microsoft.com/office/drawing/2014/main" id="{C7A06137-B9F0-2F4E-9361-A8A0376D4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7" name="AutoShape 54">
                <a:extLst>
                  <a:ext uri="{FF2B5EF4-FFF2-40B4-BE49-F238E27FC236}">
                    <a16:creationId xmlns:a16="http://schemas.microsoft.com/office/drawing/2014/main" id="{AA448A8A-97EC-4C4B-A335-A6337445E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8" name="AutoShape 55">
                <a:extLst>
                  <a:ext uri="{FF2B5EF4-FFF2-40B4-BE49-F238E27FC236}">
                    <a16:creationId xmlns:a16="http://schemas.microsoft.com/office/drawing/2014/main" id="{D6C177E2-02E1-5349-BE3B-AFB8FD3BE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77" name="Rectangle 56">
              <a:extLst>
                <a:ext uri="{FF2B5EF4-FFF2-40B4-BE49-F238E27FC236}">
                  <a16:creationId xmlns:a16="http://schemas.microsoft.com/office/drawing/2014/main" id="{7719ADFA-FDE4-7649-85C7-BACEFC67C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78" name="Rectangle 57">
              <a:extLst>
                <a:ext uri="{FF2B5EF4-FFF2-40B4-BE49-F238E27FC236}">
                  <a16:creationId xmlns:a16="http://schemas.microsoft.com/office/drawing/2014/main" id="{AB9C5843-26BA-9347-A78A-E048CFBD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9" name="Group 58">
              <a:extLst>
                <a:ext uri="{FF2B5EF4-FFF2-40B4-BE49-F238E27FC236}">
                  <a16:creationId xmlns:a16="http://schemas.microsoft.com/office/drawing/2014/main" id="{51C46311-F9E6-E645-8431-40AD8E43B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5" name="AutoShape 59">
                <a:extLst>
                  <a:ext uri="{FF2B5EF4-FFF2-40B4-BE49-F238E27FC236}">
                    <a16:creationId xmlns:a16="http://schemas.microsoft.com/office/drawing/2014/main" id="{1F347A44-C0A7-1244-9A22-6140A6894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6" name="AutoShape 60">
                <a:extLst>
                  <a:ext uri="{FF2B5EF4-FFF2-40B4-BE49-F238E27FC236}">
                    <a16:creationId xmlns:a16="http://schemas.microsoft.com/office/drawing/2014/main" id="{05625350-B4E7-C247-8014-2119E2261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FE0CD459-D151-4348-9B44-FAE6C58B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181" name="Group 62">
              <a:extLst>
                <a:ext uri="{FF2B5EF4-FFF2-40B4-BE49-F238E27FC236}">
                  <a16:creationId xmlns:a16="http://schemas.microsoft.com/office/drawing/2014/main" id="{42064335-6893-2F43-84E1-2D14CB7465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3" name="AutoShape 63">
                <a:extLst>
                  <a:ext uri="{FF2B5EF4-FFF2-40B4-BE49-F238E27FC236}">
                    <a16:creationId xmlns:a16="http://schemas.microsoft.com/office/drawing/2014/main" id="{DD30BAC5-5155-D346-91B4-C745D4B1D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4" name="AutoShape 64">
                <a:extLst>
                  <a:ext uri="{FF2B5EF4-FFF2-40B4-BE49-F238E27FC236}">
                    <a16:creationId xmlns:a16="http://schemas.microsoft.com/office/drawing/2014/main" id="{A9CCD9F5-ABE6-9741-AD13-6DA47843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82" name="Rectangle 65">
              <a:extLst>
                <a:ext uri="{FF2B5EF4-FFF2-40B4-BE49-F238E27FC236}">
                  <a16:creationId xmlns:a16="http://schemas.microsoft.com/office/drawing/2014/main" id="{26DE1089-F33A-EF45-BFD2-D5A8CD9B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3" name="Freeform 66">
              <a:extLst>
                <a:ext uri="{FF2B5EF4-FFF2-40B4-BE49-F238E27FC236}">
                  <a16:creationId xmlns:a16="http://schemas.microsoft.com/office/drawing/2014/main" id="{EFA7F5D1-553A-DD4D-8460-9366A323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4" name="Freeform 67">
              <a:extLst>
                <a:ext uri="{FF2B5EF4-FFF2-40B4-BE49-F238E27FC236}">
                  <a16:creationId xmlns:a16="http://schemas.microsoft.com/office/drawing/2014/main" id="{2C9F5389-BCB0-F24B-8F4E-AE1AA093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5" name="Oval 68">
              <a:extLst>
                <a:ext uri="{FF2B5EF4-FFF2-40B4-BE49-F238E27FC236}">
                  <a16:creationId xmlns:a16="http://schemas.microsoft.com/office/drawing/2014/main" id="{318F55E2-78C5-3A48-AB5F-F7BC561A4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6" name="Freeform 69">
              <a:extLst>
                <a:ext uri="{FF2B5EF4-FFF2-40B4-BE49-F238E27FC236}">
                  <a16:creationId xmlns:a16="http://schemas.microsoft.com/office/drawing/2014/main" id="{3174BAD6-DD5B-3842-8BA6-4222607F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7" name="AutoShape 70">
              <a:extLst>
                <a:ext uri="{FF2B5EF4-FFF2-40B4-BE49-F238E27FC236}">
                  <a16:creationId xmlns:a16="http://schemas.microsoft.com/office/drawing/2014/main" id="{5967B026-176C-684F-A70C-FA6D6BD5E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8" name="AutoShape 71">
              <a:extLst>
                <a:ext uri="{FF2B5EF4-FFF2-40B4-BE49-F238E27FC236}">
                  <a16:creationId xmlns:a16="http://schemas.microsoft.com/office/drawing/2014/main" id="{3CC1A4FA-FAB2-F944-A3E2-5BC489F8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9" name="Oval 72">
              <a:extLst>
                <a:ext uri="{FF2B5EF4-FFF2-40B4-BE49-F238E27FC236}">
                  <a16:creationId xmlns:a16="http://schemas.microsoft.com/office/drawing/2014/main" id="{A0935621-3546-3840-B805-A478E644B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90" name="Oval 73">
              <a:extLst>
                <a:ext uri="{FF2B5EF4-FFF2-40B4-BE49-F238E27FC236}">
                  <a16:creationId xmlns:a16="http://schemas.microsoft.com/office/drawing/2014/main" id="{F09B0D7E-7F23-0E4B-A4A9-13C842543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91" name="Oval 74">
              <a:extLst>
                <a:ext uri="{FF2B5EF4-FFF2-40B4-BE49-F238E27FC236}">
                  <a16:creationId xmlns:a16="http://schemas.microsoft.com/office/drawing/2014/main" id="{2C00922B-88B6-ED4A-A3EE-919DBDC0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92" name="Rectangle 75">
              <a:extLst>
                <a:ext uri="{FF2B5EF4-FFF2-40B4-BE49-F238E27FC236}">
                  <a16:creationId xmlns:a16="http://schemas.microsoft.com/office/drawing/2014/main" id="{A12B16D3-D640-DE42-9A61-697A70E14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201" name="Group 76">
            <a:extLst>
              <a:ext uri="{FF2B5EF4-FFF2-40B4-BE49-F238E27FC236}">
                <a16:creationId xmlns:a16="http://schemas.microsoft.com/office/drawing/2014/main" id="{696BE95F-F307-3A47-A0F1-A997ABB94FD3}"/>
              </a:ext>
            </a:extLst>
          </p:cNvPr>
          <p:cNvGrpSpPr>
            <a:grpSpLocks/>
          </p:cNvGrpSpPr>
          <p:nvPr/>
        </p:nvGrpSpPr>
        <p:grpSpPr bwMode="auto">
          <a:xfrm>
            <a:off x="7289806" y="2139296"/>
            <a:ext cx="698500" cy="709613"/>
            <a:chOff x="-44" y="1473"/>
            <a:chExt cx="981" cy="1105"/>
          </a:xfrm>
        </p:grpSpPr>
        <p:pic>
          <p:nvPicPr>
            <p:cNvPr id="202" name="Picture 77" descr="desktop_computer_stylized_medium">
              <a:extLst>
                <a:ext uri="{FF2B5EF4-FFF2-40B4-BE49-F238E27FC236}">
                  <a16:creationId xmlns:a16="http://schemas.microsoft.com/office/drawing/2014/main" id="{14F0DAC3-121C-DC42-BE3A-A20F15F4D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3" name="Freeform 78">
              <a:extLst>
                <a:ext uri="{FF2B5EF4-FFF2-40B4-BE49-F238E27FC236}">
                  <a16:creationId xmlns:a16="http://schemas.microsoft.com/office/drawing/2014/main" id="{7F165250-5B00-8746-B44B-BAC62B87C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204" name="Freeform 203">
            <a:extLst>
              <a:ext uri="{FF2B5EF4-FFF2-40B4-BE49-F238E27FC236}">
                <a16:creationId xmlns:a16="http://schemas.microsoft.com/office/drawing/2014/main" id="{74230089-9D67-EE46-BB9E-10223F3DC184}"/>
              </a:ext>
            </a:extLst>
          </p:cNvPr>
          <p:cNvSpPr/>
          <p:nvPr/>
        </p:nvSpPr>
        <p:spPr>
          <a:xfrm>
            <a:off x="7792736" y="4435913"/>
            <a:ext cx="1050247" cy="1131793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Line 15">
            <a:extLst>
              <a:ext uri="{FF2B5EF4-FFF2-40B4-BE49-F238E27FC236}">
                <a16:creationId xmlns:a16="http://schemas.microsoft.com/office/drawing/2014/main" id="{D07D2DD7-F140-4048-9EE3-5DB7FB241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4183" y="2892959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6" name="Line 16">
            <a:extLst>
              <a:ext uri="{FF2B5EF4-FFF2-40B4-BE49-F238E27FC236}">
                <a16:creationId xmlns:a16="http://schemas.microsoft.com/office/drawing/2014/main" id="{17DA62BD-7AB1-BB4D-B6F8-06797DA2A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3104" y="2886609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7" name="Line 17">
            <a:extLst>
              <a:ext uri="{FF2B5EF4-FFF2-40B4-BE49-F238E27FC236}">
                <a16:creationId xmlns:a16="http://schemas.microsoft.com/office/drawing/2014/main" id="{00A3A340-5A4E-6740-BD68-EACC14DD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470" y="3124735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8" name="Line 18">
            <a:extLst>
              <a:ext uri="{FF2B5EF4-FFF2-40B4-BE49-F238E27FC236}">
                <a16:creationId xmlns:a16="http://schemas.microsoft.com/office/drawing/2014/main" id="{586DC1EF-C64A-9341-9F20-B74D351166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14182" y="3482788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9" name="Line 19">
            <a:extLst>
              <a:ext uri="{FF2B5EF4-FFF2-40B4-BE49-F238E27FC236}">
                <a16:creationId xmlns:a16="http://schemas.microsoft.com/office/drawing/2014/main" id="{B4CA1B3D-F040-FE43-A684-81070C22F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2120" y="4070885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282C57F1-B3FE-1C4F-AB78-4679B00B5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3658" y="309933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1" name="Line 27">
            <a:extLst>
              <a:ext uri="{FF2B5EF4-FFF2-40B4-BE49-F238E27FC236}">
                <a16:creationId xmlns:a16="http://schemas.microsoft.com/office/drawing/2014/main" id="{6214E8D0-4A75-AA45-9309-355344235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2870" y="400420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2" name="Line 35">
            <a:extLst>
              <a:ext uri="{FF2B5EF4-FFF2-40B4-BE49-F238E27FC236}">
                <a16:creationId xmlns:a16="http://schemas.microsoft.com/office/drawing/2014/main" id="{DB89D2D2-EF17-D548-915D-55B056309A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35942" y="540905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3" name="Text Box 37">
            <a:extLst>
              <a:ext uri="{FF2B5EF4-FFF2-40B4-BE49-F238E27FC236}">
                <a16:creationId xmlns:a16="http://schemas.microsoft.com/office/drawing/2014/main" id="{1B30241E-5C15-3F44-AAF5-03380AEDA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758" y="5739346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214" name="Text Box 38">
            <a:extLst>
              <a:ext uri="{FF2B5EF4-FFF2-40B4-BE49-F238E27FC236}">
                <a16:creationId xmlns:a16="http://schemas.microsoft.com/office/drawing/2014/main" id="{56CEA64C-537E-D64C-94EF-501BBC711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979" y="572188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215" name="Group 43">
            <a:extLst>
              <a:ext uri="{FF2B5EF4-FFF2-40B4-BE49-F238E27FC236}">
                <a16:creationId xmlns:a16="http://schemas.microsoft.com/office/drawing/2014/main" id="{E6541D21-9F9E-B942-B4BA-8661A8C47005}"/>
              </a:ext>
            </a:extLst>
          </p:cNvPr>
          <p:cNvGrpSpPr>
            <a:grpSpLocks/>
          </p:cNvGrpSpPr>
          <p:nvPr/>
        </p:nvGrpSpPr>
        <p:grpSpPr bwMode="auto">
          <a:xfrm>
            <a:off x="11173079" y="2119846"/>
            <a:ext cx="423863" cy="684213"/>
            <a:chOff x="4140" y="429"/>
            <a:chExt cx="1425" cy="2396"/>
          </a:xfrm>
        </p:grpSpPr>
        <p:sp>
          <p:nvSpPr>
            <p:cNvPr id="216" name="Freeform 44">
              <a:extLst>
                <a:ext uri="{FF2B5EF4-FFF2-40B4-BE49-F238E27FC236}">
                  <a16:creationId xmlns:a16="http://schemas.microsoft.com/office/drawing/2014/main" id="{69910D8C-779B-9C44-964A-752A7BE31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7" name="Rectangle 45">
              <a:extLst>
                <a:ext uri="{FF2B5EF4-FFF2-40B4-BE49-F238E27FC236}">
                  <a16:creationId xmlns:a16="http://schemas.microsoft.com/office/drawing/2014/main" id="{A032B457-0721-9F4A-97FE-5C870D995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18" name="Freeform 46">
              <a:extLst>
                <a:ext uri="{FF2B5EF4-FFF2-40B4-BE49-F238E27FC236}">
                  <a16:creationId xmlns:a16="http://schemas.microsoft.com/office/drawing/2014/main" id="{12D54F8D-6485-D841-9261-20250D1BC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9" name="Freeform 47">
              <a:extLst>
                <a:ext uri="{FF2B5EF4-FFF2-40B4-BE49-F238E27FC236}">
                  <a16:creationId xmlns:a16="http://schemas.microsoft.com/office/drawing/2014/main" id="{C9FC93A6-2B7A-274B-A66C-A022C19C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id="{1F168C25-ED37-7D4D-8505-78F0D3E3E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1" name="Group 49">
              <a:extLst>
                <a:ext uri="{FF2B5EF4-FFF2-40B4-BE49-F238E27FC236}">
                  <a16:creationId xmlns:a16="http://schemas.microsoft.com/office/drawing/2014/main" id="{8C9DA0A9-5601-FB46-8275-FC206EE21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6" name="AutoShape 50">
                <a:extLst>
                  <a:ext uri="{FF2B5EF4-FFF2-40B4-BE49-F238E27FC236}">
                    <a16:creationId xmlns:a16="http://schemas.microsoft.com/office/drawing/2014/main" id="{A98B1338-208F-3247-B1C3-237A366B4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7" name="AutoShape 51">
                <a:extLst>
                  <a:ext uri="{FF2B5EF4-FFF2-40B4-BE49-F238E27FC236}">
                    <a16:creationId xmlns:a16="http://schemas.microsoft.com/office/drawing/2014/main" id="{A5C4C4AC-C565-5F44-9EA8-DC73FCDE6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2" name="Rectangle 52">
              <a:extLst>
                <a:ext uri="{FF2B5EF4-FFF2-40B4-BE49-F238E27FC236}">
                  <a16:creationId xmlns:a16="http://schemas.microsoft.com/office/drawing/2014/main" id="{F366B961-A2B1-A04E-985F-76A4C17C3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3" name="Group 53">
              <a:extLst>
                <a:ext uri="{FF2B5EF4-FFF2-40B4-BE49-F238E27FC236}">
                  <a16:creationId xmlns:a16="http://schemas.microsoft.com/office/drawing/2014/main" id="{6B5C437C-141E-0943-AC3E-CB74E8DD7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4" name="AutoShape 54">
                <a:extLst>
                  <a:ext uri="{FF2B5EF4-FFF2-40B4-BE49-F238E27FC236}">
                    <a16:creationId xmlns:a16="http://schemas.microsoft.com/office/drawing/2014/main" id="{C6405CF2-F97D-4349-A2AE-53D6B2E71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5" name="AutoShape 55">
                <a:extLst>
                  <a:ext uri="{FF2B5EF4-FFF2-40B4-BE49-F238E27FC236}">
                    <a16:creationId xmlns:a16="http://schemas.microsoft.com/office/drawing/2014/main" id="{341091A3-F5C5-2D42-8280-735A29DC3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4" name="Rectangle 56">
              <a:extLst>
                <a:ext uri="{FF2B5EF4-FFF2-40B4-BE49-F238E27FC236}">
                  <a16:creationId xmlns:a16="http://schemas.microsoft.com/office/drawing/2014/main" id="{76004A3F-22E3-8849-8655-0B29C5E63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25" name="Rectangle 57">
              <a:extLst>
                <a:ext uri="{FF2B5EF4-FFF2-40B4-BE49-F238E27FC236}">
                  <a16:creationId xmlns:a16="http://schemas.microsoft.com/office/drawing/2014/main" id="{26433279-134E-1F44-BCA7-75787999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6" name="Group 58">
              <a:extLst>
                <a:ext uri="{FF2B5EF4-FFF2-40B4-BE49-F238E27FC236}">
                  <a16:creationId xmlns:a16="http://schemas.microsoft.com/office/drawing/2014/main" id="{BDE5F73C-F55C-1643-8C3F-A211B0F9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2" name="AutoShape 59">
                <a:extLst>
                  <a:ext uri="{FF2B5EF4-FFF2-40B4-BE49-F238E27FC236}">
                    <a16:creationId xmlns:a16="http://schemas.microsoft.com/office/drawing/2014/main" id="{FA821424-9F3D-4F4B-95B6-B3D1C096C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3" name="AutoShape 60">
                <a:extLst>
                  <a:ext uri="{FF2B5EF4-FFF2-40B4-BE49-F238E27FC236}">
                    <a16:creationId xmlns:a16="http://schemas.microsoft.com/office/drawing/2014/main" id="{0C387F25-2D4B-6441-AB90-E9C54CF65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7" name="Freeform 61">
              <a:extLst>
                <a:ext uri="{FF2B5EF4-FFF2-40B4-BE49-F238E27FC236}">
                  <a16:creationId xmlns:a16="http://schemas.microsoft.com/office/drawing/2014/main" id="{88DB537D-989B-F14D-9FDB-B1FD01D62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228" name="Group 62">
              <a:extLst>
                <a:ext uri="{FF2B5EF4-FFF2-40B4-BE49-F238E27FC236}">
                  <a16:creationId xmlns:a16="http://schemas.microsoft.com/office/drawing/2014/main" id="{BA910331-6592-4648-A9C8-0BFB9FAA1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0" name="AutoShape 63">
                <a:extLst>
                  <a:ext uri="{FF2B5EF4-FFF2-40B4-BE49-F238E27FC236}">
                    <a16:creationId xmlns:a16="http://schemas.microsoft.com/office/drawing/2014/main" id="{1EC046AA-5AF7-0643-836E-1BF89E7DF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1" name="AutoShape 64">
                <a:extLst>
                  <a:ext uri="{FF2B5EF4-FFF2-40B4-BE49-F238E27FC236}">
                    <a16:creationId xmlns:a16="http://schemas.microsoft.com/office/drawing/2014/main" id="{5D818A7F-19EC-5A41-ABFF-5FBC0E636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9" name="Rectangle 65">
              <a:extLst>
                <a:ext uri="{FF2B5EF4-FFF2-40B4-BE49-F238E27FC236}">
                  <a16:creationId xmlns:a16="http://schemas.microsoft.com/office/drawing/2014/main" id="{C3B328D3-A111-A14D-8D94-FC22EFA9D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0" name="Freeform 66">
              <a:extLst>
                <a:ext uri="{FF2B5EF4-FFF2-40B4-BE49-F238E27FC236}">
                  <a16:creationId xmlns:a16="http://schemas.microsoft.com/office/drawing/2014/main" id="{D37B7914-9F7F-CE46-AAA6-8D1005B02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1" name="Freeform 67">
              <a:extLst>
                <a:ext uri="{FF2B5EF4-FFF2-40B4-BE49-F238E27FC236}">
                  <a16:creationId xmlns:a16="http://schemas.microsoft.com/office/drawing/2014/main" id="{BBD38A9A-EE98-8949-8EB5-C8B6B5A07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2" name="Oval 68">
              <a:extLst>
                <a:ext uri="{FF2B5EF4-FFF2-40B4-BE49-F238E27FC236}">
                  <a16:creationId xmlns:a16="http://schemas.microsoft.com/office/drawing/2014/main" id="{E3FE6716-5258-7940-9893-9EE60BB8C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3" name="Freeform 69">
              <a:extLst>
                <a:ext uri="{FF2B5EF4-FFF2-40B4-BE49-F238E27FC236}">
                  <a16:creationId xmlns:a16="http://schemas.microsoft.com/office/drawing/2014/main" id="{2A5E3691-D023-B945-89C1-B535BF18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4" name="AutoShape 70">
              <a:extLst>
                <a:ext uri="{FF2B5EF4-FFF2-40B4-BE49-F238E27FC236}">
                  <a16:creationId xmlns:a16="http://schemas.microsoft.com/office/drawing/2014/main" id="{87344CB2-508D-0249-BD76-E56D81A40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5" name="AutoShape 71">
              <a:extLst>
                <a:ext uri="{FF2B5EF4-FFF2-40B4-BE49-F238E27FC236}">
                  <a16:creationId xmlns:a16="http://schemas.microsoft.com/office/drawing/2014/main" id="{8DE7C226-9F54-3447-AB89-46E6D693C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6" name="Oval 72">
              <a:extLst>
                <a:ext uri="{FF2B5EF4-FFF2-40B4-BE49-F238E27FC236}">
                  <a16:creationId xmlns:a16="http://schemas.microsoft.com/office/drawing/2014/main" id="{AD81D963-EC55-094A-B73F-7A2BB4AC1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7" name="Oval 73">
              <a:extLst>
                <a:ext uri="{FF2B5EF4-FFF2-40B4-BE49-F238E27FC236}">
                  <a16:creationId xmlns:a16="http://schemas.microsoft.com/office/drawing/2014/main" id="{021DEE32-4DF5-B443-88A7-4BCF7788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8" name="Oval 74">
              <a:extLst>
                <a:ext uri="{FF2B5EF4-FFF2-40B4-BE49-F238E27FC236}">
                  <a16:creationId xmlns:a16="http://schemas.microsoft.com/office/drawing/2014/main" id="{659383D1-884C-9149-9B2F-A2DA5E22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9" name="Rectangle 75">
              <a:extLst>
                <a:ext uri="{FF2B5EF4-FFF2-40B4-BE49-F238E27FC236}">
                  <a16:creationId xmlns:a16="http://schemas.microsoft.com/office/drawing/2014/main" id="{FCAF8245-3436-264F-99EC-78E73F3F5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248" name="Group 76">
            <a:extLst>
              <a:ext uri="{FF2B5EF4-FFF2-40B4-BE49-F238E27FC236}">
                <a16:creationId xmlns:a16="http://schemas.microsoft.com/office/drawing/2014/main" id="{C39058E0-C6AE-964D-9AD1-CA8200868BE0}"/>
              </a:ext>
            </a:extLst>
          </p:cNvPr>
          <p:cNvGrpSpPr>
            <a:grpSpLocks/>
          </p:cNvGrpSpPr>
          <p:nvPr/>
        </p:nvGrpSpPr>
        <p:grpSpPr bwMode="auto">
          <a:xfrm>
            <a:off x="9803008" y="2142071"/>
            <a:ext cx="698500" cy="709613"/>
            <a:chOff x="-44" y="1473"/>
            <a:chExt cx="981" cy="1105"/>
          </a:xfrm>
        </p:grpSpPr>
        <p:pic>
          <p:nvPicPr>
            <p:cNvPr id="249" name="Picture 77" descr="desktop_computer_stylized_medium">
              <a:extLst>
                <a:ext uri="{FF2B5EF4-FFF2-40B4-BE49-F238E27FC236}">
                  <a16:creationId xmlns:a16="http://schemas.microsoft.com/office/drawing/2014/main" id="{F4ECB95D-263A-5A41-A773-BCF6FE0F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" name="Freeform 78">
              <a:extLst>
                <a:ext uri="{FF2B5EF4-FFF2-40B4-BE49-F238E27FC236}">
                  <a16:creationId xmlns:a16="http://schemas.microsoft.com/office/drawing/2014/main" id="{4F3F5FFE-0EC9-2646-87A4-2B2DF2F35A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251" name="Freeform 250">
            <a:extLst>
              <a:ext uri="{FF2B5EF4-FFF2-40B4-BE49-F238E27FC236}">
                <a16:creationId xmlns:a16="http://schemas.microsoft.com/office/drawing/2014/main" id="{C353B606-C552-8F45-8B79-49AD682F4BF6}"/>
              </a:ext>
            </a:extLst>
          </p:cNvPr>
          <p:cNvSpPr/>
          <p:nvPr/>
        </p:nvSpPr>
        <p:spPr>
          <a:xfrm>
            <a:off x="10305938" y="4468493"/>
            <a:ext cx="1050247" cy="932702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 Box 24">
            <a:extLst>
              <a:ext uri="{FF2B5EF4-FFF2-40B4-BE49-F238E27FC236}">
                <a16:creationId xmlns:a16="http://schemas.microsoft.com/office/drawing/2014/main" id="{487444C1-1E45-4D46-AF91-9414DB243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528" y="2765098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1</a:t>
            </a:r>
          </a:p>
        </p:txBody>
      </p:sp>
      <p:sp>
        <p:nvSpPr>
          <p:cNvPr id="255" name="Text Box 24">
            <a:extLst>
              <a:ext uri="{FF2B5EF4-FFF2-40B4-BE49-F238E27FC236}">
                <a16:creationId xmlns:a16="http://schemas.microsoft.com/office/drawing/2014/main" id="{42DA75F9-804A-9946-B7E0-5D1F6A907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38" y="2784498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2</a:t>
            </a:r>
          </a:p>
        </p:txBody>
      </p:sp>
      <p:sp>
        <p:nvSpPr>
          <p:cNvPr id="256" name="Text Box 24">
            <a:extLst>
              <a:ext uri="{FF2B5EF4-FFF2-40B4-BE49-F238E27FC236}">
                <a16:creationId xmlns:a16="http://schemas.microsoft.com/office/drawing/2014/main" id="{206CA363-AA72-AC4A-9ACE-5FDC707A5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2060" y="5337388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2</a:t>
            </a:r>
          </a:p>
        </p:txBody>
      </p:sp>
      <p:sp>
        <p:nvSpPr>
          <p:cNvPr id="257" name="Text Box 24">
            <a:extLst>
              <a:ext uri="{FF2B5EF4-FFF2-40B4-BE49-F238E27FC236}">
                <a16:creationId xmlns:a16="http://schemas.microsoft.com/office/drawing/2014/main" id="{BA24B450-BC34-814A-8886-52E5C474D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591" y="2820367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3</a:t>
            </a:r>
          </a:p>
        </p:txBody>
      </p:sp>
      <p:sp>
        <p:nvSpPr>
          <p:cNvPr id="258" name="Text Box 24">
            <a:extLst>
              <a:ext uri="{FF2B5EF4-FFF2-40B4-BE49-F238E27FC236}">
                <a16:creationId xmlns:a16="http://schemas.microsoft.com/office/drawing/2014/main" id="{F4098FF7-056C-E94F-A585-F1944F121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0973" y="5139207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3</a:t>
            </a:r>
          </a:p>
        </p:txBody>
      </p:sp>
      <p:sp>
        <p:nvSpPr>
          <p:cNvPr id="259" name="Text Box 24">
            <a:extLst>
              <a:ext uri="{FF2B5EF4-FFF2-40B4-BE49-F238E27FC236}">
                <a16:creationId xmlns:a16="http://schemas.microsoft.com/office/drawing/2014/main" id="{D48733A8-9452-C14A-AD04-47F2A3D74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853" y="4737141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1</a:t>
            </a:r>
          </a:p>
        </p:txBody>
      </p:sp>
    </p:spTree>
    <p:extLst>
      <p:ext uri="{BB962C8B-B14F-4D97-AF65-F5344CB8AC3E}">
        <p14:creationId xmlns:p14="http://schemas.microsoft.com/office/powerpoint/2010/main" val="4281655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6F3B-C9B4-624F-88DD-AC687688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HTTP (HTTP/1.0)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B0E5-2193-A14C-9697-F46805F4D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07" y="1336480"/>
            <a:ext cx="3816960" cy="4779964"/>
          </a:xfrm>
        </p:spPr>
        <p:txBody>
          <a:bodyPr/>
          <a:lstStyle/>
          <a:p>
            <a:r>
              <a:rPr lang="en-US" dirty="0"/>
              <a:t>How can we reduce response time?</a:t>
            </a:r>
          </a:p>
          <a:p>
            <a:r>
              <a:rPr lang="en-US" dirty="0"/>
              <a:t>Separate TCP connection per object, but run them in parallel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6091-423E-274D-A4D0-C1E64E4E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5333-D2A1-EA42-91A9-133883B4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59A9-B9C7-8A4F-98CC-91086579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31</a:t>
            </a:fld>
            <a:endParaRPr lang="en-US"/>
          </a:p>
        </p:txBody>
      </p:sp>
      <p:sp>
        <p:nvSpPr>
          <p:cNvPr id="50" name="Line 15">
            <a:extLst>
              <a:ext uri="{FF2B5EF4-FFF2-40B4-BE49-F238E27FC236}">
                <a16:creationId xmlns:a16="http://schemas.microsoft.com/office/drawing/2014/main" id="{3FCC6870-A941-A04A-A9E2-2EE8BC2882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156" y="2887409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" name="Line 16">
            <a:extLst>
              <a:ext uri="{FF2B5EF4-FFF2-40B4-BE49-F238E27FC236}">
                <a16:creationId xmlns:a16="http://schemas.microsoft.com/office/drawing/2014/main" id="{FD616086-B2B7-1648-87E1-23F3CFCFF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1077" y="2881059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2" name="Line 17">
            <a:extLst>
              <a:ext uri="{FF2B5EF4-FFF2-40B4-BE49-F238E27FC236}">
                <a16:creationId xmlns:a16="http://schemas.microsoft.com/office/drawing/2014/main" id="{63BFA499-7486-A641-9B66-64EDA16C8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443" y="3119185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3" name="Line 18">
            <a:extLst>
              <a:ext uri="{FF2B5EF4-FFF2-40B4-BE49-F238E27FC236}">
                <a16:creationId xmlns:a16="http://schemas.microsoft.com/office/drawing/2014/main" id="{24916192-A2AA-EE4B-B069-A07BF9EC7B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2155" y="3477238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Line 19">
            <a:extLst>
              <a:ext uri="{FF2B5EF4-FFF2-40B4-BE49-F238E27FC236}">
                <a16:creationId xmlns:a16="http://schemas.microsoft.com/office/drawing/2014/main" id="{E13DBF99-6211-5449-A26C-073449DF1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0093" y="4065335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7" name="Line 23">
            <a:extLst>
              <a:ext uri="{FF2B5EF4-FFF2-40B4-BE49-F238E27FC236}">
                <a16:creationId xmlns:a16="http://schemas.microsoft.com/office/drawing/2014/main" id="{1F34D1AC-50F6-7546-A72B-1F8F45E7F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1631" y="309378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7AE04CF3-658C-754B-BF27-C8351EB8A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0843" y="39986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4" name="Line 35">
            <a:extLst>
              <a:ext uri="{FF2B5EF4-FFF2-40B4-BE49-F238E27FC236}">
                <a16:creationId xmlns:a16="http://schemas.microsoft.com/office/drawing/2014/main" id="{66914F11-4EAE-7840-ADAA-1B8B6EE80C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3915" y="5021131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5" name="Text Box 37">
            <a:extLst>
              <a:ext uri="{FF2B5EF4-FFF2-40B4-BE49-F238E27FC236}">
                <a16:creationId xmlns:a16="http://schemas.microsoft.com/office/drawing/2014/main" id="{F0A2A3B8-C69E-D848-966A-3FC78DE87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731" y="5733796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66" name="Text Box 38">
            <a:extLst>
              <a:ext uri="{FF2B5EF4-FFF2-40B4-BE49-F238E27FC236}">
                <a16:creationId xmlns:a16="http://schemas.microsoft.com/office/drawing/2014/main" id="{C8785EE9-86B0-1441-88E0-1E87DE36F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952" y="571633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67" name="Group 43">
            <a:extLst>
              <a:ext uri="{FF2B5EF4-FFF2-40B4-BE49-F238E27FC236}">
                <a16:creationId xmlns:a16="http://schemas.microsoft.com/office/drawing/2014/main" id="{1A7828E3-F8AA-1846-A2FC-DF87ED13DE65}"/>
              </a:ext>
            </a:extLst>
          </p:cNvPr>
          <p:cNvGrpSpPr>
            <a:grpSpLocks/>
          </p:cNvGrpSpPr>
          <p:nvPr/>
        </p:nvGrpSpPr>
        <p:grpSpPr bwMode="auto">
          <a:xfrm>
            <a:off x="5731052" y="2114296"/>
            <a:ext cx="423863" cy="684213"/>
            <a:chOff x="4140" y="429"/>
            <a:chExt cx="1425" cy="2396"/>
          </a:xfrm>
        </p:grpSpPr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920C954C-544E-FC48-9EA1-2E9F7D39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53070326-01B6-9340-9FEB-59F812C3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05E8F7D6-D286-504F-85A8-8B79CB11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293B1A1A-6048-4043-83AB-A2EDCF195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2" name="Rectangle 48">
              <a:extLst>
                <a:ext uri="{FF2B5EF4-FFF2-40B4-BE49-F238E27FC236}">
                  <a16:creationId xmlns:a16="http://schemas.microsoft.com/office/drawing/2014/main" id="{8EFD4D0D-00A2-DF45-845E-599BA72E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3" name="Group 49">
              <a:extLst>
                <a:ext uri="{FF2B5EF4-FFF2-40B4-BE49-F238E27FC236}">
                  <a16:creationId xmlns:a16="http://schemas.microsoft.com/office/drawing/2014/main" id="{FDC66651-A3F1-6B4D-8A55-B9B839208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50">
                <a:extLst>
                  <a:ext uri="{FF2B5EF4-FFF2-40B4-BE49-F238E27FC236}">
                    <a16:creationId xmlns:a16="http://schemas.microsoft.com/office/drawing/2014/main" id="{B29FB3A0-1BED-FB44-9B3A-62472E1C0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9" name="AutoShape 51">
                <a:extLst>
                  <a:ext uri="{FF2B5EF4-FFF2-40B4-BE49-F238E27FC236}">
                    <a16:creationId xmlns:a16="http://schemas.microsoft.com/office/drawing/2014/main" id="{3AF5CB34-F4FC-6B44-B86E-AC82486C4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4" name="Rectangle 52">
              <a:extLst>
                <a:ext uri="{FF2B5EF4-FFF2-40B4-BE49-F238E27FC236}">
                  <a16:creationId xmlns:a16="http://schemas.microsoft.com/office/drawing/2014/main" id="{060D96C7-0C14-A346-8B10-DD0F3FD58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5" name="Group 53">
              <a:extLst>
                <a:ext uri="{FF2B5EF4-FFF2-40B4-BE49-F238E27FC236}">
                  <a16:creationId xmlns:a16="http://schemas.microsoft.com/office/drawing/2014/main" id="{26A65AE4-A92E-F04A-8F4A-AFFF2BB7A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54">
                <a:extLst>
                  <a:ext uri="{FF2B5EF4-FFF2-40B4-BE49-F238E27FC236}">
                    <a16:creationId xmlns:a16="http://schemas.microsoft.com/office/drawing/2014/main" id="{0476600D-0AFB-4C45-B6CF-50788D8D2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7" name="AutoShape 55">
                <a:extLst>
                  <a:ext uri="{FF2B5EF4-FFF2-40B4-BE49-F238E27FC236}">
                    <a16:creationId xmlns:a16="http://schemas.microsoft.com/office/drawing/2014/main" id="{B5AE4D2D-59C8-3849-915B-FBAC9FED9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6" name="Rectangle 56">
              <a:extLst>
                <a:ext uri="{FF2B5EF4-FFF2-40B4-BE49-F238E27FC236}">
                  <a16:creationId xmlns:a16="http://schemas.microsoft.com/office/drawing/2014/main" id="{B519F60D-0265-D441-A4EC-93EDCD7D1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7" name="Rectangle 57">
              <a:extLst>
                <a:ext uri="{FF2B5EF4-FFF2-40B4-BE49-F238E27FC236}">
                  <a16:creationId xmlns:a16="http://schemas.microsoft.com/office/drawing/2014/main" id="{2CC1C61D-55D0-BB47-8854-0A12DE3BB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8" name="Group 58">
              <a:extLst>
                <a:ext uri="{FF2B5EF4-FFF2-40B4-BE49-F238E27FC236}">
                  <a16:creationId xmlns:a16="http://schemas.microsoft.com/office/drawing/2014/main" id="{56D2279C-8D82-4E46-8827-434BDBBB8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59">
                <a:extLst>
                  <a:ext uri="{FF2B5EF4-FFF2-40B4-BE49-F238E27FC236}">
                    <a16:creationId xmlns:a16="http://schemas.microsoft.com/office/drawing/2014/main" id="{00146F10-E401-1141-BD32-46857E80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5" name="AutoShape 60">
                <a:extLst>
                  <a:ext uri="{FF2B5EF4-FFF2-40B4-BE49-F238E27FC236}">
                    <a16:creationId xmlns:a16="http://schemas.microsoft.com/office/drawing/2014/main" id="{7ADFA8F9-3340-6140-A2D1-2E0E26FF9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9" name="Freeform 61">
              <a:extLst>
                <a:ext uri="{FF2B5EF4-FFF2-40B4-BE49-F238E27FC236}">
                  <a16:creationId xmlns:a16="http://schemas.microsoft.com/office/drawing/2014/main" id="{D818C668-E0A4-7A4B-A32C-FFC421FB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80" name="Group 62">
              <a:extLst>
                <a:ext uri="{FF2B5EF4-FFF2-40B4-BE49-F238E27FC236}">
                  <a16:creationId xmlns:a16="http://schemas.microsoft.com/office/drawing/2014/main" id="{D841752D-9353-7041-A640-83AF322AC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63">
                <a:extLst>
                  <a:ext uri="{FF2B5EF4-FFF2-40B4-BE49-F238E27FC236}">
                    <a16:creationId xmlns:a16="http://schemas.microsoft.com/office/drawing/2014/main" id="{E673C255-545F-0748-B1A9-8A4FFF22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3" name="AutoShape 64">
                <a:extLst>
                  <a:ext uri="{FF2B5EF4-FFF2-40B4-BE49-F238E27FC236}">
                    <a16:creationId xmlns:a16="http://schemas.microsoft.com/office/drawing/2014/main" id="{261D7E8B-E232-2545-B316-B0E6914A1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81" name="Rectangle 65">
              <a:extLst>
                <a:ext uri="{FF2B5EF4-FFF2-40B4-BE49-F238E27FC236}">
                  <a16:creationId xmlns:a16="http://schemas.microsoft.com/office/drawing/2014/main" id="{D55B5C3F-836A-AE49-803F-DBDA4464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2" name="Freeform 66">
              <a:extLst>
                <a:ext uri="{FF2B5EF4-FFF2-40B4-BE49-F238E27FC236}">
                  <a16:creationId xmlns:a16="http://schemas.microsoft.com/office/drawing/2014/main" id="{46107706-4A42-C644-9CFD-E749C6FCF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3" name="Freeform 67">
              <a:extLst>
                <a:ext uri="{FF2B5EF4-FFF2-40B4-BE49-F238E27FC236}">
                  <a16:creationId xmlns:a16="http://schemas.microsoft.com/office/drawing/2014/main" id="{7F203D3C-076E-2743-A26B-7A6B77D7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4" name="Oval 68">
              <a:extLst>
                <a:ext uri="{FF2B5EF4-FFF2-40B4-BE49-F238E27FC236}">
                  <a16:creationId xmlns:a16="http://schemas.microsoft.com/office/drawing/2014/main" id="{572E0E75-4D1E-E349-9701-22D2A9F42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5" name="Freeform 69">
              <a:extLst>
                <a:ext uri="{FF2B5EF4-FFF2-40B4-BE49-F238E27FC236}">
                  <a16:creationId xmlns:a16="http://schemas.microsoft.com/office/drawing/2014/main" id="{AD9B23AA-54F6-4541-A41D-98BC66F6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6" name="AutoShape 70">
              <a:extLst>
                <a:ext uri="{FF2B5EF4-FFF2-40B4-BE49-F238E27FC236}">
                  <a16:creationId xmlns:a16="http://schemas.microsoft.com/office/drawing/2014/main" id="{55FE24B7-DBD7-4342-AEAD-6A16E2320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7" name="AutoShape 71">
              <a:extLst>
                <a:ext uri="{FF2B5EF4-FFF2-40B4-BE49-F238E27FC236}">
                  <a16:creationId xmlns:a16="http://schemas.microsoft.com/office/drawing/2014/main" id="{9FCDD9EE-A94D-B44E-98C3-D46936326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8" name="Oval 72">
              <a:extLst>
                <a:ext uri="{FF2B5EF4-FFF2-40B4-BE49-F238E27FC236}">
                  <a16:creationId xmlns:a16="http://schemas.microsoft.com/office/drawing/2014/main" id="{40BFCDB9-E4DA-924E-AC70-626A22BFA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9" name="Oval 73">
              <a:extLst>
                <a:ext uri="{FF2B5EF4-FFF2-40B4-BE49-F238E27FC236}">
                  <a16:creationId xmlns:a16="http://schemas.microsoft.com/office/drawing/2014/main" id="{22C18F25-551A-114B-A524-BD88AF0EB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0" name="Oval 74">
              <a:extLst>
                <a:ext uri="{FF2B5EF4-FFF2-40B4-BE49-F238E27FC236}">
                  <a16:creationId xmlns:a16="http://schemas.microsoft.com/office/drawing/2014/main" id="{567C1396-3232-2848-8FFF-2CDE9881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D5962001-8EF1-9B4B-B6F1-447F3D636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00" name="Group 76">
            <a:extLst>
              <a:ext uri="{FF2B5EF4-FFF2-40B4-BE49-F238E27FC236}">
                <a16:creationId xmlns:a16="http://schemas.microsoft.com/office/drawing/2014/main" id="{AFA6FDB4-CF43-5940-B959-E47A0A1307DC}"/>
              </a:ext>
            </a:extLst>
          </p:cNvPr>
          <p:cNvGrpSpPr>
            <a:grpSpLocks/>
          </p:cNvGrpSpPr>
          <p:nvPr/>
        </p:nvGrpSpPr>
        <p:grpSpPr bwMode="auto">
          <a:xfrm>
            <a:off x="4360981" y="2136521"/>
            <a:ext cx="698500" cy="709613"/>
            <a:chOff x="-44" y="1473"/>
            <a:chExt cx="981" cy="1105"/>
          </a:xfrm>
        </p:grpSpPr>
        <p:pic>
          <p:nvPicPr>
            <p:cNvPr id="101" name="Picture 77" descr="desktop_computer_stylized_medium">
              <a:extLst>
                <a:ext uri="{FF2B5EF4-FFF2-40B4-BE49-F238E27FC236}">
                  <a16:creationId xmlns:a16="http://schemas.microsoft.com/office/drawing/2014/main" id="{EF0BEE56-262E-254E-B77C-EFB073E7B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5A834531-6011-7841-8AC4-3E424A2D27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CDA525AF-748B-A04A-A1AE-5ADA5BED1902}"/>
              </a:ext>
            </a:extLst>
          </p:cNvPr>
          <p:cNvSpPr/>
          <p:nvPr/>
        </p:nvSpPr>
        <p:spPr>
          <a:xfrm>
            <a:off x="4863911" y="4462943"/>
            <a:ext cx="1050247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ine 15">
            <a:extLst>
              <a:ext uri="{FF2B5EF4-FFF2-40B4-BE49-F238E27FC236}">
                <a16:creationId xmlns:a16="http://schemas.microsoft.com/office/drawing/2014/main" id="{298E3F5F-6230-8D41-AB30-27A232FC6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981" y="28901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9" name="Line 16">
            <a:extLst>
              <a:ext uri="{FF2B5EF4-FFF2-40B4-BE49-F238E27FC236}">
                <a16:creationId xmlns:a16="http://schemas.microsoft.com/office/drawing/2014/main" id="{C07F40EC-7353-6F45-82CD-D41C68C85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9902" y="28838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0" name="Line 17">
            <a:extLst>
              <a:ext uri="{FF2B5EF4-FFF2-40B4-BE49-F238E27FC236}">
                <a16:creationId xmlns:a16="http://schemas.microsoft.com/office/drawing/2014/main" id="{66EDCE87-8666-F946-890D-93D09B24B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268" y="3121960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1" name="Line 18">
            <a:extLst>
              <a:ext uri="{FF2B5EF4-FFF2-40B4-BE49-F238E27FC236}">
                <a16:creationId xmlns:a16="http://schemas.microsoft.com/office/drawing/2014/main" id="{4D6669D8-AEE7-5F47-A98D-8C421FE387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0980" y="3480013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2" name="Line 19">
            <a:extLst>
              <a:ext uri="{FF2B5EF4-FFF2-40B4-BE49-F238E27FC236}">
                <a16:creationId xmlns:a16="http://schemas.microsoft.com/office/drawing/2014/main" id="{7A275E32-E04D-8142-B581-30EC7A6C5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8918" y="4068110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3" name="Line 23">
            <a:extLst>
              <a:ext uri="{FF2B5EF4-FFF2-40B4-BE49-F238E27FC236}">
                <a16:creationId xmlns:a16="http://schemas.microsoft.com/office/drawing/2014/main" id="{18CEB90F-9D7F-004F-9974-1E129640B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6" y="30965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4" name="Line 27">
            <a:extLst>
              <a:ext uri="{FF2B5EF4-FFF2-40B4-BE49-F238E27FC236}">
                <a16:creationId xmlns:a16="http://schemas.microsoft.com/office/drawing/2014/main" id="{90000005-34BA-644D-899D-F4FA509F7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9668" y="40014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5" name="Line 35">
            <a:extLst>
              <a:ext uri="{FF2B5EF4-FFF2-40B4-BE49-F238E27FC236}">
                <a16:creationId xmlns:a16="http://schemas.microsoft.com/office/drawing/2014/main" id="{4C134C9F-3C4C-AA4D-A4FF-AD0A3F29E1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2740" y="5622424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6" name="Text Box 37">
            <a:extLst>
              <a:ext uri="{FF2B5EF4-FFF2-40B4-BE49-F238E27FC236}">
                <a16:creationId xmlns:a16="http://schemas.microsoft.com/office/drawing/2014/main" id="{4806AD57-CCDD-3240-B83B-5F9AB3C63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6" y="57365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167" name="Text Box 38">
            <a:extLst>
              <a:ext uri="{FF2B5EF4-FFF2-40B4-BE49-F238E27FC236}">
                <a16:creationId xmlns:a16="http://schemas.microsoft.com/office/drawing/2014/main" id="{5A643A9E-9F28-DB4B-AA28-734CE1E2E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777" y="57191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168" name="Group 43">
            <a:extLst>
              <a:ext uri="{FF2B5EF4-FFF2-40B4-BE49-F238E27FC236}">
                <a16:creationId xmlns:a16="http://schemas.microsoft.com/office/drawing/2014/main" id="{594A98C5-9964-7641-87D3-8AF39529C040}"/>
              </a:ext>
            </a:extLst>
          </p:cNvPr>
          <p:cNvGrpSpPr>
            <a:grpSpLocks/>
          </p:cNvGrpSpPr>
          <p:nvPr/>
        </p:nvGrpSpPr>
        <p:grpSpPr bwMode="auto">
          <a:xfrm>
            <a:off x="8659877" y="2117071"/>
            <a:ext cx="423863" cy="684213"/>
            <a:chOff x="4140" y="429"/>
            <a:chExt cx="1425" cy="2396"/>
          </a:xfrm>
        </p:grpSpPr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BFD6BB6C-08D7-2246-B302-ADC287562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282F9072-BC9F-824A-82EC-425354145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6B2EB81A-A6C2-8A40-8AAB-298401826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439006B0-2491-E94E-BFC9-AD48C815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3" name="Rectangle 48">
              <a:extLst>
                <a:ext uri="{FF2B5EF4-FFF2-40B4-BE49-F238E27FC236}">
                  <a16:creationId xmlns:a16="http://schemas.microsoft.com/office/drawing/2014/main" id="{90CC8011-203D-8945-BBE6-859E59D5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4" name="Group 49">
              <a:extLst>
                <a:ext uri="{FF2B5EF4-FFF2-40B4-BE49-F238E27FC236}">
                  <a16:creationId xmlns:a16="http://schemas.microsoft.com/office/drawing/2014/main" id="{C007F616-5DF1-554C-A6F4-54F7AD6C0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9" name="AutoShape 50">
                <a:extLst>
                  <a:ext uri="{FF2B5EF4-FFF2-40B4-BE49-F238E27FC236}">
                    <a16:creationId xmlns:a16="http://schemas.microsoft.com/office/drawing/2014/main" id="{A14096BE-0555-334E-97AE-CDAEFD675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00" name="AutoShape 51">
                <a:extLst>
                  <a:ext uri="{FF2B5EF4-FFF2-40B4-BE49-F238E27FC236}">
                    <a16:creationId xmlns:a16="http://schemas.microsoft.com/office/drawing/2014/main" id="{4C65AF9C-70D4-2545-9657-F543FEB1E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75" name="Rectangle 52">
              <a:extLst>
                <a:ext uri="{FF2B5EF4-FFF2-40B4-BE49-F238E27FC236}">
                  <a16:creationId xmlns:a16="http://schemas.microsoft.com/office/drawing/2014/main" id="{4F159E11-3679-1B40-9E97-83172D414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6" name="Group 53">
              <a:extLst>
                <a:ext uri="{FF2B5EF4-FFF2-40B4-BE49-F238E27FC236}">
                  <a16:creationId xmlns:a16="http://schemas.microsoft.com/office/drawing/2014/main" id="{C7A06137-B9F0-2F4E-9361-A8A0376D4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7" name="AutoShape 54">
                <a:extLst>
                  <a:ext uri="{FF2B5EF4-FFF2-40B4-BE49-F238E27FC236}">
                    <a16:creationId xmlns:a16="http://schemas.microsoft.com/office/drawing/2014/main" id="{AA448A8A-97EC-4C4B-A335-A6337445E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8" name="AutoShape 55">
                <a:extLst>
                  <a:ext uri="{FF2B5EF4-FFF2-40B4-BE49-F238E27FC236}">
                    <a16:creationId xmlns:a16="http://schemas.microsoft.com/office/drawing/2014/main" id="{D6C177E2-02E1-5349-BE3B-AFB8FD3BE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77" name="Rectangle 56">
              <a:extLst>
                <a:ext uri="{FF2B5EF4-FFF2-40B4-BE49-F238E27FC236}">
                  <a16:creationId xmlns:a16="http://schemas.microsoft.com/office/drawing/2014/main" id="{7719ADFA-FDE4-7649-85C7-BACEFC67C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78" name="Rectangle 57">
              <a:extLst>
                <a:ext uri="{FF2B5EF4-FFF2-40B4-BE49-F238E27FC236}">
                  <a16:creationId xmlns:a16="http://schemas.microsoft.com/office/drawing/2014/main" id="{AB9C5843-26BA-9347-A78A-E048CFBD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179" name="Group 58">
              <a:extLst>
                <a:ext uri="{FF2B5EF4-FFF2-40B4-BE49-F238E27FC236}">
                  <a16:creationId xmlns:a16="http://schemas.microsoft.com/office/drawing/2014/main" id="{51C46311-F9E6-E645-8431-40AD8E43B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5" name="AutoShape 59">
                <a:extLst>
                  <a:ext uri="{FF2B5EF4-FFF2-40B4-BE49-F238E27FC236}">
                    <a16:creationId xmlns:a16="http://schemas.microsoft.com/office/drawing/2014/main" id="{1F347A44-C0A7-1244-9A22-6140A6894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6" name="AutoShape 60">
                <a:extLst>
                  <a:ext uri="{FF2B5EF4-FFF2-40B4-BE49-F238E27FC236}">
                    <a16:creationId xmlns:a16="http://schemas.microsoft.com/office/drawing/2014/main" id="{05625350-B4E7-C247-8014-2119E2261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FE0CD459-D151-4348-9B44-FAE6C58B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181" name="Group 62">
              <a:extLst>
                <a:ext uri="{FF2B5EF4-FFF2-40B4-BE49-F238E27FC236}">
                  <a16:creationId xmlns:a16="http://schemas.microsoft.com/office/drawing/2014/main" id="{42064335-6893-2F43-84E1-2D14CB7465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3" name="AutoShape 63">
                <a:extLst>
                  <a:ext uri="{FF2B5EF4-FFF2-40B4-BE49-F238E27FC236}">
                    <a16:creationId xmlns:a16="http://schemas.microsoft.com/office/drawing/2014/main" id="{DD30BAC5-5155-D346-91B4-C745D4B1D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4" name="AutoShape 64">
                <a:extLst>
                  <a:ext uri="{FF2B5EF4-FFF2-40B4-BE49-F238E27FC236}">
                    <a16:creationId xmlns:a16="http://schemas.microsoft.com/office/drawing/2014/main" id="{A9CCD9F5-ABE6-9741-AD13-6DA47843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182" name="Rectangle 65">
              <a:extLst>
                <a:ext uri="{FF2B5EF4-FFF2-40B4-BE49-F238E27FC236}">
                  <a16:creationId xmlns:a16="http://schemas.microsoft.com/office/drawing/2014/main" id="{26DE1089-F33A-EF45-BFD2-D5A8CD9B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3" name="Freeform 66">
              <a:extLst>
                <a:ext uri="{FF2B5EF4-FFF2-40B4-BE49-F238E27FC236}">
                  <a16:creationId xmlns:a16="http://schemas.microsoft.com/office/drawing/2014/main" id="{EFA7F5D1-553A-DD4D-8460-9366A323A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4" name="Freeform 67">
              <a:extLst>
                <a:ext uri="{FF2B5EF4-FFF2-40B4-BE49-F238E27FC236}">
                  <a16:creationId xmlns:a16="http://schemas.microsoft.com/office/drawing/2014/main" id="{2C9F5389-BCB0-F24B-8F4E-AE1AA093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5" name="Oval 68">
              <a:extLst>
                <a:ext uri="{FF2B5EF4-FFF2-40B4-BE49-F238E27FC236}">
                  <a16:creationId xmlns:a16="http://schemas.microsoft.com/office/drawing/2014/main" id="{318F55E2-78C5-3A48-AB5F-F7BC561A4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6" name="Freeform 69">
              <a:extLst>
                <a:ext uri="{FF2B5EF4-FFF2-40B4-BE49-F238E27FC236}">
                  <a16:creationId xmlns:a16="http://schemas.microsoft.com/office/drawing/2014/main" id="{3174BAD6-DD5B-3842-8BA6-4222607FB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87" name="AutoShape 70">
              <a:extLst>
                <a:ext uri="{FF2B5EF4-FFF2-40B4-BE49-F238E27FC236}">
                  <a16:creationId xmlns:a16="http://schemas.microsoft.com/office/drawing/2014/main" id="{5967B026-176C-684F-A70C-FA6D6BD5E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8" name="AutoShape 71">
              <a:extLst>
                <a:ext uri="{FF2B5EF4-FFF2-40B4-BE49-F238E27FC236}">
                  <a16:creationId xmlns:a16="http://schemas.microsoft.com/office/drawing/2014/main" id="{3CC1A4FA-FAB2-F944-A3E2-5BC489F8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89" name="Oval 72">
              <a:extLst>
                <a:ext uri="{FF2B5EF4-FFF2-40B4-BE49-F238E27FC236}">
                  <a16:creationId xmlns:a16="http://schemas.microsoft.com/office/drawing/2014/main" id="{A0935621-3546-3840-B805-A478E644B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90" name="Oval 73">
              <a:extLst>
                <a:ext uri="{FF2B5EF4-FFF2-40B4-BE49-F238E27FC236}">
                  <a16:creationId xmlns:a16="http://schemas.microsoft.com/office/drawing/2014/main" id="{F09B0D7E-7F23-0E4B-A4A9-13C842543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91" name="Oval 74">
              <a:extLst>
                <a:ext uri="{FF2B5EF4-FFF2-40B4-BE49-F238E27FC236}">
                  <a16:creationId xmlns:a16="http://schemas.microsoft.com/office/drawing/2014/main" id="{2C00922B-88B6-ED4A-A3EE-919DBDC0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92" name="Rectangle 75">
              <a:extLst>
                <a:ext uri="{FF2B5EF4-FFF2-40B4-BE49-F238E27FC236}">
                  <a16:creationId xmlns:a16="http://schemas.microsoft.com/office/drawing/2014/main" id="{A12B16D3-D640-DE42-9A61-697A70E14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201" name="Group 76">
            <a:extLst>
              <a:ext uri="{FF2B5EF4-FFF2-40B4-BE49-F238E27FC236}">
                <a16:creationId xmlns:a16="http://schemas.microsoft.com/office/drawing/2014/main" id="{696BE95F-F307-3A47-A0F1-A997ABB94FD3}"/>
              </a:ext>
            </a:extLst>
          </p:cNvPr>
          <p:cNvGrpSpPr>
            <a:grpSpLocks/>
          </p:cNvGrpSpPr>
          <p:nvPr/>
        </p:nvGrpSpPr>
        <p:grpSpPr bwMode="auto">
          <a:xfrm>
            <a:off x="7289806" y="2139296"/>
            <a:ext cx="698500" cy="709613"/>
            <a:chOff x="-44" y="1473"/>
            <a:chExt cx="981" cy="1105"/>
          </a:xfrm>
        </p:grpSpPr>
        <p:pic>
          <p:nvPicPr>
            <p:cNvPr id="202" name="Picture 77" descr="desktop_computer_stylized_medium">
              <a:extLst>
                <a:ext uri="{FF2B5EF4-FFF2-40B4-BE49-F238E27FC236}">
                  <a16:creationId xmlns:a16="http://schemas.microsoft.com/office/drawing/2014/main" id="{14F0DAC3-121C-DC42-BE3A-A20F15F4D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3" name="Freeform 78">
              <a:extLst>
                <a:ext uri="{FF2B5EF4-FFF2-40B4-BE49-F238E27FC236}">
                  <a16:creationId xmlns:a16="http://schemas.microsoft.com/office/drawing/2014/main" id="{7F165250-5B00-8746-B44B-BAC62B87C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204" name="Freeform 203">
            <a:extLst>
              <a:ext uri="{FF2B5EF4-FFF2-40B4-BE49-F238E27FC236}">
                <a16:creationId xmlns:a16="http://schemas.microsoft.com/office/drawing/2014/main" id="{74230089-9D67-EE46-BB9E-10223F3DC184}"/>
              </a:ext>
            </a:extLst>
          </p:cNvPr>
          <p:cNvSpPr/>
          <p:nvPr/>
        </p:nvSpPr>
        <p:spPr>
          <a:xfrm>
            <a:off x="7792736" y="4435913"/>
            <a:ext cx="1050247" cy="1131793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Line 15">
            <a:extLst>
              <a:ext uri="{FF2B5EF4-FFF2-40B4-BE49-F238E27FC236}">
                <a16:creationId xmlns:a16="http://schemas.microsoft.com/office/drawing/2014/main" id="{D07D2DD7-F140-4048-9EE3-5DB7FB241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4183" y="2892959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6" name="Line 16">
            <a:extLst>
              <a:ext uri="{FF2B5EF4-FFF2-40B4-BE49-F238E27FC236}">
                <a16:creationId xmlns:a16="http://schemas.microsoft.com/office/drawing/2014/main" id="{17DA62BD-7AB1-BB4D-B6F8-06797DA2A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3104" y="2886609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7" name="Line 17">
            <a:extLst>
              <a:ext uri="{FF2B5EF4-FFF2-40B4-BE49-F238E27FC236}">
                <a16:creationId xmlns:a16="http://schemas.microsoft.com/office/drawing/2014/main" id="{00A3A340-5A4E-6740-BD68-EACC14DD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8470" y="3124735"/>
            <a:ext cx="1020874" cy="3098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8" name="Line 18">
            <a:extLst>
              <a:ext uri="{FF2B5EF4-FFF2-40B4-BE49-F238E27FC236}">
                <a16:creationId xmlns:a16="http://schemas.microsoft.com/office/drawing/2014/main" id="{586DC1EF-C64A-9341-9F20-B74D351166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14182" y="3482788"/>
            <a:ext cx="1035161" cy="483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9" name="Line 19">
            <a:extLst>
              <a:ext uri="{FF2B5EF4-FFF2-40B4-BE49-F238E27FC236}">
                <a16:creationId xmlns:a16="http://schemas.microsoft.com/office/drawing/2014/main" id="{B4CA1B3D-F040-FE43-A684-81070C22F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2120" y="4070885"/>
            <a:ext cx="1034958" cy="353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282C57F1-B3FE-1C4F-AB78-4679B00B5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3658" y="309933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1" name="Line 27">
            <a:extLst>
              <a:ext uri="{FF2B5EF4-FFF2-40B4-BE49-F238E27FC236}">
                <a16:creationId xmlns:a16="http://schemas.microsoft.com/office/drawing/2014/main" id="{6214E8D0-4A75-AA45-9309-355344235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2870" y="400420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2" name="Line 35">
            <a:extLst>
              <a:ext uri="{FF2B5EF4-FFF2-40B4-BE49-F238E27FC236}">
                <a16:creationId xmlns:a16="http://schemas.microsoft.com/office/drawing/2014/main" id="{DB89D2D2-EF17-D548-915D-55B056309A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35942" y="540905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3" name="Text Box 37">
            <a:extLst>
              <a:ext uri="{FF2B5EF4-FFF2-40B4-BE49-F238E27FC236}">
                <a16:creationId xmlns:a16="http://schemas.microsoft.com/office/drawing/2014/main" id="{1B30241E-5C15-3F44-AAF5-03380AEDA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758" y="5739346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sp>
        <p:nvSpPr>
          <p:cNvPr id="214" name="Text Box 38">
            <a:extLst>
              <a:ext uri="{FF2B5EF4-FFF2-40B4-BE49-F238E27FC236}">
                <a16:creationId xmlns:a16="http://schemas.microsoft.com/office/drawing/2014/main" id="{56CEA64C-537E-D64C-94EF-501BBC711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979" y="5721884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+mn-lt"/>
              </a:rPr>
              <a:t>time</a:t>
            </a:r>
          </a:p>
        </p:txBody>
      </p:sp>
      <p:grpSp>
        <p:nvGrpSpPr>
          <p:cNvPr id="215" name="Group 43">
            <a:extLst>
              <a:ext uri="{FF2B5EF4-FFF2-40B4-BE49-F238E27FC236}">
                <a16:creationId xmlns:a16="http://schemas.microsoft.com/office/drawing/2014/main" id="{E6541D21-9F9E-B942-B4BA-8661A8C47005}"/>
              </a:ext>
            </a:extLst>
          </p:cNvPr>
          <p:cNvGrpSpPr>
            <a:grpSpLocks/>
          </p:cNvGrpSpPr>
          <p:nvPr/>
        </p:nvGrpSpPr>
        <p:grpSpPr bwMode="auto">
          <a:xfrm>
            <a:off x="11173079" y="2119846"/>
            <a:ext cx="423863" cy="684213"/>
            <a:chOff x="4140" y="429"/>
            <a:chExt cx="1425" cy="2396"/>
          </a:xfrm>
        </p:grpSpPr>
        <p:sp>
          <p:nvSpPr>
            <p:cNvPr id="216" name="Freeform 44">
              <a:extLst>
                <a:ext uri="{FF2B5EF4-FFF2-40B4-BE49-F238E27FC236}">
                  <a16:creationId xmlns:a16="http://schemas.microsoft.com/office/drawing/2014/main" id="{69910D8C-779B-9C44-964A-752A7BE31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7" name="Rectangle 45">
              <a:extLst>
                <a:ext uri="{FF2B5EF4-FFF2-40B4-BE49-F238E27FC236}">
                  <a16:creationId xmlns:a16="http://schemas.microsoft.com/office/drawing/2014/main" id="{A032B457-0721-9F4A-97FE-5C870D995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18" name="Freeform 46">
              <a:extLst>
                <a:ext uri="{FF2B5EF4-FFF2-40B4-BE49-F238E27FC236}">
                  <a16:creationId xmlns:a16="http://schemas.microsoft.com/office/drawing/2014/main" id="{12D54F8D-6485-D841-9261-20250D1BC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9" name="Freeform 47">
              <a:extLst>
                <a:ext uri="{FF2B5EF4-FFF2-40B4-BE49-F238E27FC236}">
                  <a16:creationId xmlns:a16="http://schemas.microsoft.com/office/drawing/2014/main" id="{C9FC93A6-2B7A-274B-A66C-A022C19C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0" name="Rectangle 48">
              <a:extLst>
                <a:ext uri="{FF2B5EF4-FFF2-40B4-BE49-F238E27FC236}">
                  <a16:creationId xmlns:a16="http://schemas.microsoft.com/office/drawing/2014/main" id="{1F168C25-ED37-7D4D-8505-78F0D3E3E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1" name="Group 49">
              <a:extLst>
                <a:ext uri="{FF2B5EF4-FFF2-40B4-BE49-F238E27FC236}">
                  <a16:creationId xmlns:a16="http://schemas.microsoft.com/office/drawing/2014/main" id="{8C9DA0A9-5601-FB46-8275-FC206EE21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46" name="AutoShape 50">
                <a:extLst>
                  <a:ext uri="{FF2B5EF4-FFF2-40B4-BE49-F238E27FC236}">
                    <a16:creationId xmlns:a16="http://schemas.microsoft.com/office/drawing/2014/main" id="{A98B1338-208F-3247-B1C3-237A366B4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7" name="AutoShape 51">
                <a:extLst>
                  <a:ext uri="{FF2B5EF4-FFF2-40B4-BE49-F238E27FC236}">
                    <a16:creationId xmlns:a16="http://schemas.microsoft.com/office/drawing/2014/main" id="{A5C4C4AC-C565-5F44-9EA8-DC73FCDE6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2" name="Rectangle 52">
              <a:extLst>
                <a:ext uri="{FF2B5EF4-FFF2-40B4-BE49-F238E27FC236}">
                  <a16:creationId xmlns:a16="http://schemas.microsoft.com/office/drawing/2014/main" id="{F366B961-A2B1-A04E-985F-76A4C17C3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3" name="Group 53">
              <a:extLst>
                <a:ext uri="{FF2B5EF4-FFF2-40B4-BE49-F238E27FC236}">
                  <a16:creationId xmlns:a16="http://schemas.microsoft.com/office/drawing/2014/main" id="{6B5C437C-141E-0943-AC3E-CB74E8DD7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4" name="AutoShape 54">
                <a:extLst>
                  <a:ext uri="{FF2B5EF4-FFF2-40B4-BE49-F238E27FC236}">
                    <a16:creationId xmlns:a16="http://schemas.microsoft.com/office/drawing/2014/main" id="{C6405CF2-F97D-4349-A2AE-53D6B2E71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5" name="AutoShape 55">
                <a:extLst>
                  <a:ext uri="{FF2B5EF4-FFF2-40B4-BE49-F238E27FC236}">
                    <a16:creationId xmlns:a16="http://schemas.microsoft.com/office/drawing/2014/main" id="{341091A3-F5C5-2D42-8280-735A29DC3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4" name="Rectangle 56">
              <a:extLst>
                <a:ext uri="{FF2B5EF4-FFF2-40B4-BE49-F238E27FC236}">
                  <a16:creationId xmlns:a16="http://schemas.microsoft.com/office/drawing/2014/main" id="{76004A3F-22E3-8849-8655-0B29C5E63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25" name="Rectangle 57">
              <a:extLst>
                <a:ext uri="{FF2B5EF4-FFF2-40B4-BE49-F238E27FC236}">
                  <a16:creationId xmlns:a16="http://schemas.microsoft.com/office/drawing/2014/main" id="{26433279-134E-1F44-BCA7-75787999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226" name="Group 58">
              <a:extLst>
                <a:ext uri="{FF2B5EF4-FFF2-40B4-BE49-F238E27FC236}">
                  <a16:creationId xmlns:a16="http://schemas.microsoft.com/office/drawing/2014/main" id="{BDE5F73C-F55C-1643-8C3F-A211B0F9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2" name="AutoShape 59">
                <a:extLst>
                  <a:ext uri="{FF2B5EF4-FFF2-40B4-BE49-F238E27FC236}">
                    <a16:creationId xmlns:a16="http://schemas.microsoft.com/office/drawing/2014/main" id="{FA821424-9F3D-4F4B-95B6-B3D1C096C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3" name="AutoShape 60">
                <a:extLst>
                  <a:ext uri="{FF2B5EF4-FFF2-40B4-BE49-F238E27FC236}">
                    <a16:creationId xmlns:a16="http://schemas.microsoft.com/office/drawing/2014/main" id="{0C387F25-2D4B-6441-AB90-E9C54CF65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7" name="Freeform 61">
              <a:extLst>
                <a:ext uri="{FF2B5EF4-FFF2-40B4-BE49-F238E27FC236}">
                  <a16:creationId xmlns:a16="http://schemas.microsoft.com/office/drawing/2014/main" id="{88DB537D-989B-F14D-9FDB-B1FD01D62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228" name="Group 62">
              <a:extLst>
                <a:ext uri="{FF2B5EF4-FFF2-40B4-BE49-F238E27FC236}">
                  <a16:creationId xmlns:a16="http://schemas.microsoft.com/office/drawing/2014/main" id="{BA910331-6592-4648-A9C8-0BFB9FAA1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0" name="AutoShape 63">
                <a:extLst>
                  <a:ext uri="{FF2B5EF4-FFF2-40B4-BE49-F238E27FC236}">
                    <a16:creationId xmlns:a16="http://schemas.microsoft.com/office/drawing/2014/main" id="{1EC046AA-5AF7-0643-836E-1BF89E7DF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41" name="AutoShape 64">
                <a:extLst>
                  <a:ext uri="{FF2B5EF4-FFF2-40B4-BE49-F238E27FC236}">
                    <a16:creationId xmlns:a16="http://schemas.microsoft.com/office/drawing/2014/main" id="{5D818A7F-19EC-5A41-ABFF-5FBC0E636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229" name="Rectangle 65">
              <a:extLst>
                <a:ext uri="{FF2B5EF4-FFF2-40B4-BE49-F238E27FC236}">
                  <a16:creationId xmlns:a16="http://schemas.microsoft.com/office/drawing/2014/main" id="{C3B328D3-A111-A14D-8D94-FC22EFA9D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0" name="Freeform 66">
              <a:extLst>
                <a:ext uri="{FF2B5EF4-FFF2-40B4-BE49-F238E27FC236}">
                  <a16:creationId xmlns:a16="http://schemas.microsoft.com/office/drawing/2014/main" id="{D37B7914-9F7F-CE46-AAA6-8D1005B02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1" name="Freeform 67">
              <a:extLst>
                <a:ext uri="{FF2B5EF4-FFF2-40B4-BE49-F238E27FC236}">
                  <a16:creationId xmlns:a16="http://schemas.microsoft.com/office/drawing/2014/main" id="{BBD38A9A-EE98-8949-8EB5-C8B6B5A07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2" name="Oval 68">
              <a:extLst>
                <a:ext uri="{FF2B5EF4-FFF2-40B4-BE49-F238E27FC236}">
                  <a16:creationId xmlns:a16="http://schemas.microsoft.com/office/drawing/2014/main" id="{E3FE6716-5258-7940-9893-9EE60BB8C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3" name="Freeform 69">
              <a:extLst>
                <a:ext uri="{FF2B5EF4-FFF2-40B4-BE49-F238E27FC236}">
                  <a16:creationId xmlns:a16="http://schemas.microsoft.com/office/drawing/2014/main" id="{2A5E3691-D023-B945-89C1-B535BF189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4" name="AutoShape 70">
              <a:extLst>
                <a:ext uri="{FF2B5EF4-FFF2-40B4-BE49-F238E27FC236}">
                  <a16:creationId xmlns:a16="http://schemas.microsoft.com/office/drawing/2014/main" id="{87344CB2-508D-0249-BD76-E56D81A40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5" name="AutoShape 71">
              <a:extLst>
                <a:ext uri="{FF2B5EF4-FFF2-40B4-BE49-F238E27FC236}">
                  <a16:creationId xmlns:a16="http://schemas.microsoft.com/office/drawing/2014/main" id="{8DE7C226-9F54-3447-AB89-46E6D693C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6" name="Oval 72">
              <a:extLst>
                <a:ext uri="{FF2B5EF4-FFF2-40B4-BE49-F238E27FC236}">
                  <a16:creationId xmlns:a16="http://schemas.microsoft.com/office/drawing/2014/main" id="{AD81D963-EC55-094A-B73F-7A2BB4AC1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7" name="Oval 73">
              <a:extLst>
                <a:ext uri="{FF2B5EF4-FFF2-40B4-BE49-F238E27FC236}">
                  <a16:creationId xmlns:a16="http://schemas.microsoft.com/office/drawing/2014/main" id="{021DEE32-4DF5-B443-88A7-4BCF7788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8" name="Oval 74">
              <a:extLst>
                <a:ext uri="{FF2B5EF4-FFF2-40B4-BE49-F238E27FC236}">
                  <a16:creationId xmlns:a16="http://schemas.microsoft.com/office/drawing/2014/main" id="{659383D1-884C-9149-9B2F-A2DA5E22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39" name="Rectangle 75">
              <a:extLst>
                <a:ext uri="{FF2B5EF4-FFF2-40B4-BE49-F238E27FC236}">
                  <a16:creationId xmlns:a16="http://schemas.microsoft.com/office/drawing/2014/main" id="{FCAF8245-3436-264F-99EC-78E73F3F5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248" name="Group 76">
            <a:extLst>
              <a:ext uri="{FF2B5EF4-FFF2-40B4-BE49-F238E27FC236}">
                <a16:creationId xmlns:a16="http://schemas.microsoft.com/office/drawing/2014/main" id="{C39058E0-C6AE-964D-9AD1-CA8200868BE0}"/>
              </a:ext>
            </a:extLst>
          </p:cNvPr>
          <p:cNvGrpSpPr>
            <a:grpSpLocks/>
          </p:cNvGrpSpPr>
          <p:nvPr/>
        </p:nvGrpSpPr>
        <p:grpSpPr bwMode="auto">
          <a:xfrm>
            <a:off x="9803008" y="2142071"/>
            <a:ext cx="698500" cy="709613"/>
            <a:chOff x="-44" y="1473"/>
            <a:chExt cx="981" cy="1105"/>
          </a:xfrm>
        </p:grpSpPr>
        <p:pic>
          <p:nvPicPr>
            <p:cNvPr id="249" name="Picture 77" descr="desktop_computer_stylized_medium">
              <a:extLst>
                <a:ext uri="{FF2B5EF4-FFF2-40B4-BE49-F238E27FC236}">
                  <a16:creationId xmlns:a16="http://schemas.microsoft.com/office/drawing/2014/main" id="{F4ECB95D-263A-5A41-A773-BCF6FE0F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" name="Freeform 78">
              <a:extLst>
                <a:ext uri="{FF2B5EF4-FFF2-40B4-BE49-F238E27FC236}">
                  <a16:creationId xmlns:a16="http://schemas.microsoft.com/office/drawing/2014/main" id="{4F3F5FFE-0EC9-2646-87A4-2B2DF2F35A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251" name="Freeform 250">
            <a:extLst>
              <a:ext uri="{FF2B5EF4-FFF2-40B4-BE49-F238E27FC236}">
                <a16:creationId xmlns:a16="http://schemas.microsoft.com/office/drawing/2014/main" id="{C353B606-C552-8F45-8B79-49AD682F4BF6}"/>
              </a:ext>
            </a:extLst>
          </p:cNvPr>
          <p:cNvSpPr/>
          <p:nvPr/>
        </p:nvSpPr>
        <p:spPr>
          <a:xfrm>
            <a:off x="10305938" y="4468493"/>
            <a:ext cx="1050247" cy="932702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 Box 24">
            <a:extLst>
              <a:ext uri="{FF2B5EF4-FFF2-40B4-BE49-F238E27FC236}">
                <a16:creationId xmlns:a16="http://schemas.microsoft.com/office/drawing/2014/main" id="{487444C1-1E45-4D46-AF91-9414DB243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528" y="2765098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1</a:t>
            </a:r>
          </a:p>
        </p:txBody>
      </p:sp>
      <p:sp>
        <p:nvSpPr>
          <p:cNvPr id="254" name="Text Box 24">
            <a:extLst>
              <a:ext uri="{FF2B5EF4-FFF2-40B4-BE49-F238E27FC236}">
                <a16:creationId xmlns:a16="http://schemas.microsoft.com/office/drawing/2014/main" id="{82847555-F3BB-C24D-A7DD-371D9BF31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853" y="4737141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1</a:t>
            </a:r>
          </a:p>
        </p:txBody>
      </p:sp>
      <p:sp>
        <p:nvSpPr>
          <p:cNvPr id="255" name="Text Box 24">
            <a:extLst>
              <a:ext uri="{FF2B5EF4-FFF2-40B4-BE49-F238E27FC236}">
                <a16:creationId xmlns:a16="http://schemas.microsoft.com/office/drawing/2014/main" id="{42DA75F9-804A-9946-B7E0-5D1F6A907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38" y="2784498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2</a:t>
            </a:r>
          </a:p>
        </p:txBody>
      </p:sp>
      <p:sp>
        <p:nvSpPr>
          <p:cNvPr id="256" name="Text Box 24">
            <a:extLst>
              <a:ext uri="{FF2B5EF4-FFF2-40B4-BE49-F238E27FC236}">
                <a16:creationId xmlns:a16="http://schemas.microsoft.com/office/drawing/2014/main" id="{206CA363-AA72-AC4A-9ACE-5FDC707A5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2060" y="5337388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2</a:t>
            </a:r>
          </a:p>
        </p:txBody>
      </p:sp>
      <p:sp>
        <p:nvSpPr>
          <p:cNvPr id="257" name="Text Box 24">
            <a:extLst>
              <a:ext uri="{FF2B5EF4-FFF2-40B4-BE49-F238E27FC236}">
                <a16:creationId xmlns:a16="http://schemas.microsoft.com/office/drawing/2014/main" id="{BA24B450-BC34-814A-8886-52E5C474D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591" y="2820367"/>
            <a:ext cx="1228642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initiate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connection for obj 3</a:t>
            </a:r>
          </a:p>
        </p:txBody>
      </p:sp>
      <p:sp>
        <p:nvSpPr>
          <p:cNvPr id="258" name="Text Box 24">
            <a:extLst>
              <a:ext uri="{FF2B5EF4-FFF2-40B4-BE49-F238E27FC236}">
                <a16:creationId xmlns:a16="http://schemas.microsoft.com/office/drawing/2014/main" id="{F4098FF7-056C-E94F-A585-F1944F121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0973" y="5139207"/>
            <a:ext cx="1050246" cy="5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receive obj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6DB4-760E-A945-AAD1-369B22368CEE}"/>
              </a:ext>
            </a:extLst>
          </p:cNvPr>
          <p:cNvSpPr txBox="1"/>
          <p:nvPr/>
        </p:nvSpPr>
        <p:spPr>
          <a:xfrm>
            <a:off x="166232" y="4754859"/>
            <a:ext cx="370304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But, not so nice from a network perspective…what about TCP fairness?</a:t>
            </a:r>
          </a:p>
        </p:txBody>
      </p:sp>
    </p:spTree>
    <p:extLst>
      <p:ext uri="{BB962C8B-B14F-4D97-AF65-F5344CB8AC3E}">
        <p14:creationId xmlns:p14="http://schemas.microsoft.com/office/powerpoint/2010/main" val="172986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64B9-7FD7-AA45-90CF-21C5A650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HTTP (HTTP/1.1)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357A-5AE7-4847-B56B-B8D6C091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7315240" cy="4655588"/>
          </a:xfrm>
        </p:spPr>
        <p:txBody>
          <a:bodyPr>
            <a:normAutofit/>
          </a:bodyPr>
          <a:lstStyle/>
          <a:p>
            <a:r>
              <a:rPr lang="en-US" b="1" dirty="0"/>
              <a:t>Maintain TCP connection across multiple requests</a:t>
            </a:r>
          </a:p>
          <a:p>
            <a:pPr lvl="1"/>
            <a:r>
              <a:rPr lang="en-US" dirty="0"/>
              <a:t>Avoid overhead of setting up and tearing down many connections</a:t>
            </a:r>
          </a:p>
          <a:p>
            <a:pPr lvl="1"/>
            <a:r>
              <a:rPr lang="en-US" dirty="0"/>
              <a:t>Better match TCP expectations: allow TCP to learn RTT and bandwidth characteristics, support fair bandwidth sharing</a:t>
            </a:r>
          </a:p>
          <a:p>
            <a:r>
              <a:rPr lang="en-US" b="1" dirty="0"/>
              <a:t>Pipelining</a:t>
            </a:r>
            <a:r>
              <a:rPr lang="en-US" dirty="0"/>
              <a:t> to further reduce response time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425AB-70CE-2A43-9B3E-3A4FCD85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327A-3F76-654D-A68F-DD7749AD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8A304-ED99-C24B-B51C-21F92E5A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32</a:t>
            </a:fld>
            <a:endParaRPr 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6014F0C-B4A6-8A41-BDDE-6AB1E73D6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5365" y="2532624"/>
            <a:ext cx="0" cy="320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DEEBD8FA-6448-6045-97AB-E25A4B67D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41365" y="2456424"/>
            <a:ext cx="0" cy="320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69C87D2-3650-EC48-92B5-0B2B28B35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80" y="2189725"/>
            <a:ext cx="840973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>
                <a:latin typeface="Arial" charset="0"/>
              </a:rPr>
              <a:t>Client</a:t>
            </a:r>
            <a:endParaRPr lang="en-US" sz="1800" b="0">
              <a:latin typeface="Arial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379156C-53A3-2B4A-BDCE-60B5198F9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4166" y="2169086"/>
            <a:ext cx="913108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>
                <a:latin typeface="Arial" charset="0"/>
              </a:rPr>
              <a:t>Server</a:t>
            </a:r>
            <a:endParaRPr lang="en-US" sz="1800" b="0">
              <a:latin typeface="Arial" charset="0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B1759AEC-C1A5-EA42-9CFF-F56B64281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5365" y="2837424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84CEB10-CCE3-734A-8453-8050CCB74B90}"/>
              </a:ext>
            </a:extLst>
          </p:cNvPr>
          <p:cNvSpPr txBox="1">
            <a:spLocks noChangeArrowheads="1"/>
          </p:cNvSpPr>
          <p:nvPr/>
        </p:nvSpPr>
        <p:spPr bwMode="auto">
          <a:xfrm rot="523781">
            <a:off x="9098026" y="2681246"/>
            <a:ext cx="1251454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Request 1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1155F2B6-16DD-8443-A52F-DAA6A3677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5365" y="3142225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D6466F98-1190-D742-81E8-3B385E33F761}"/>
              </a:ext>
            </a:extLst>
          </p:cNvPr>
          <p:cNvSpPr txBox="1">
            <a:spLocks noChangeArrowheads="1"/>
          </p:cNvSpPr>
          <p:nvPr/>
        </p:nvSpPr>
        <p:spPr bwMode="auto">
          <a:xfrm rot="523781">
            <a:off x="9098026" y="2986046"/>
            <a:ext cx="1251454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Request 2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25D304BE-0F72-C241-B178-60AA20F47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5365" y="3447024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ABA11BA-D48D-2645-A51D-3F45F0191ADB}"/>
              </a:ext>
            </a:extLst>
          </p:cNvPr>
          <p:cNvSpPr txBox="1">
            <a:spLocks noChangeArrowheads="1"/>
          </p:cNvSpPr>
          <p:nvPr/>
        </p:nvSpPr>
        <p:spPr bwMode="auto">
          <a:xfrm rot="523781">
            <a:off x="9098026" y="3308308"/>
            <a:ext cx="1251454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Request 3</a:t>
            </a: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912BC78-1CDC-3045-8790-341A0E9738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55365" y="4361424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27C78F54-7511-C242-B8FC-B2F4B19DFFC9}"/>
              </a:ext>
            </a:extLst>
          </p:cNvPr>
          <p:cNvSpPr txBox="1">
            <a:spLocks noChangeArrowheads="1"/>
          </p:cNvSpPr>
          <p:nvPr/>
        </p:nvSpPr>
        <p:spPr bwMode="auto">
          <a:xfrm rot="-543031">
            <a:off x="9012061" y="4243346"/>
            <a:ext cx="1242410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Transfer 1</a:t>
            </a: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295618CD-792C-F346-920E-A85E8AA2DD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55365" y="4666224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2FF4F805-B946-3D4F-AB61-5AB5E839FF3E}"/>
              </a:ext>
            </a:extLst>
          </p:cNvPr>
          <p:cNvSpPr txBox="1">
            <a:spLocks noChangeArrowheads="1"/>
          </p:cNvSpPr>
          <p:nvPr/>
        </p:nvSpPr>
        <p:spPr bwMode="auto">
          <a:xfrm rot="-543031">
            <a:off x="9012061" y="4548146"/>
            <a:ext cx="1242410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Transfer 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286DA734-352F-C14B-9FBC-713480D6DB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55365" y="5009124"/>
            <a:ext cx="2286000" cy="381000"/>
          </a:xfrm>
          <a:prstGeom prst="line">
            <a:avLst/>
          </a:prstGeom>
          <a:noFill/>
          <a:ln w="2540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31" tIns="44423" rIns="90431" bIns="44423"/>
          <a:lstStyle/>
          <a:p>
            <a:endParaRPr lang="en-US"/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71B099CF-6FE6-0247-AEBA-D578E51B285B}"/>
              </a:ext>
            </a:extLst>
          </p:cNvPr>
          <p:cNvSpPr txBox="1">
            <a:spLocks noChangeArrowheads="1"/>
          </p:cNvSpPr>
          <p:nvPr/>
        </p:nvSpPr>
        <p:spPr bwMode="auto">
          <a:xfrm rot="-543031">
            <a:off x="9012061" y="4891046"/>
            <a:ext cx="1242410" cy="37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1800" b="0">
                <a:latin typeface="Arial" charset="0"/>
              </a:rPr>
              <a:t>Transfer 3</a:t>
            </a: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2920F23F-75A3-3841-8F64-D6CDEF7FB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80" y="1508590"/>
            <a:ext cx="3137187" cy="64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1" tIns="44423" rIns="90431" bIns="44423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dirty="0">
                <a:latin typeface="Arial" charset="0"/>
              </a:rPr>
              <a:t>Pipelined communication pattern</a:t>
            </a:r>
            <a:endParaRPr lang="en-US" sz="18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0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347C-A488-E84F-BDB7-15EA249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persistent pipelined option didn’t really stop browsers from opening parallel connections…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6CAEF-6D3E-0D40-AAD7-ADBF8BA9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27" y="1312498"/>
            <a:ext cx="3396095" cy="2877191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224"/>
              </a:spcBef>
              <a:buNone/>
            </a:pPr>
            <a:r>
              <a:rPr lang="en-US" b="1" dirty="0">
                <a:solidFill>
                  <a:srgbClr val="0713FF"/>
                </a:solidFill>
              </a:rPr>
              <a:t>HTTP/1.1 pipelining </a:t>
            </a:r>
            <a:r>
              <a:rPr lang="en-US" dirty="0">
                <a:solidFill>
                  <a:srgbClr val="0713FF"/>
                </a:solidFill>
              </a:rPr>
              <a:t>suffers from </a:t>
            </a:r>
            <a:r>
              <a:rPr lang="en-US" b="1" dirty="0">
                <a:solidFill>
                  <a:srgbClr val="0713FF"/>
                </a:solidFill>
              </a:rPr>
              <a:t>Head-of-Line (HOL) Blocking</a:t>
            </a:r>
            <a:r>
              <a:rPr lang="en-US" dirty="0">
                <a:solidFill>
                  <a:srgbClr val="0713FF"/>
                </a:solidFill>
              </a:rPr>
              <a:t> because it processes requests in the order they are received</a:t>
            </a:r>
            <a:endParaRPr lang="en-US" b="1" dirty="0">
              <a:solidFill>
                <a:srgbClr val="0713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0F16D-B808-714A-99F6-59C1D03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25AFB-6892-CC4B-9122-A47ACC1E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2A3A-E77D-E34E-ADC9-00342DE4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33</a:t>
            </a:fld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38CF18EF-756B-9547-9956-3FD23431A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7480" y="2717153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A6556AF-E2EE-4D47-A2D7-932C6B030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6868" y="1706902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9" name="Group 34">
            <a:extLst>
              <a:ext uri="{FF2B5EF4-FFF2-40B4-BE49-F238E27FC236}">
                <a16:creationId xmlns:a16="http://schemas.microsoft.com/office/drawing/2014/main" id="{B70513D9-E617-604D-BAF0-901326513904}"/>
              </a:ext>
            </a:extLst>
          </p:cNvPr>
          <p:cNvGrpSpPr>
            <a:grpSpLocks/>
          </p:cNvGrpSpPr>
          <p:nvPr/>
        </p:nvGrpSpPr>
        <p:grpSpPr bwMode="auto">
          <a:xfrm>
            <a:off x="8581863" y="2076848"/>
            <a:ext cx="422275" cy="685800"/>
            <a:chOff x="4140" y="429"/>
            <a:chExt cx="1425" cy="2396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11930C40-33D7-1348-B4F2-471A4B643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36">
              <a:extLst>
                <a:ext uri="{FF2B5EF4-FFF2-40B4-BE49-F238E27FC236}">
                  <a16:creationId xmlns:a16="http://schemas.microsoft.com/office/drawing/2014/main" id="{38D934FE-94EF-AA47-8F40-A0B3B712C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A8D5C39A-8071-074A-BD43-899FB0BC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08ED0544-DCDD-CE4B-B261-7CA13738B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D149C20C-C3F7-3842-8005-BE37D9292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5" name="Group 40">
              <a:extLst>
                <a:ext uri="{FF2B5EF4-FFF2-40B4-BE49-F238E27FC236}">
                  <a16:creationId xmlns:a16="http://schemas.microsoft.com/office/drawing/2014/main" id="{29F27441-3175-FF4B-B8B2-45317E0F4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" name="AutoShape 41">
                <a:extLst>
                  <a:ext uri="{FF2B5EF4-FFF2-40B4-BE49-F238E27FC236}">
                    <a16:creationId xmlns:a16="http://schemas.microsoft.com/office/drawing/2014/main" id="{69F55B90-DF08-4048-AA4B-01F27754D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1" name="AutoShape 42">
                <a:extLst>
                  <a:ext uri="{FF2B5EF4-FFF2-40B4-BE49-F238E27FC236}">
                    <a16:creationId xmlns:a16="http://schemas.microsoft.com/office/drawing/2014/main" id="{3BBCC0F6-3D9B-A846-958C-233BCD60D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A643AA83-A1DB-A24F-B9A1-D4AE38F7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5EFB82F2-1DA8-CF44-9E06-D18BABE22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8" name="AutoShape 45">
                <a:extLst>
                  <a:ext uri="{FF2B5EF4-FFF2-40B4-BE49-F238E27FC236}">
                    <a16:creationId xmlns:a16="http://schemas.microsoft.com/office/drawing/2014/main" id="{AA4D1BCD-37E5-4D40-AA4E-0B94B9806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9" name="AutoShape 46">
                <a:extLst>
                  <a:ext uri="{FF2B5EF4-FFF2-40B4-BE49-F238E27FC236}">
                    <a16:creationId xmlns:a16="http://schemas.microsoft.com/office/drawing/2014/main" id="{6984EC86-C861-104F-9189-9725207D6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A50EC129-E2F8-5E42-9B5F-D6234E4C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7F982E46-1752-7044-AF66-2555DB41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0" name="Group 49">
              <a:extLst>
                <a:ext uri="{FF2B5EF4-FFF2-40B4-BE49-F238E27FC236}">
                  <a16:creationId xmlns:a16="http://schemas.microsoft.com/office/drawing/2014/main" id="{99BC2FAD-3168-0F45-8C28-16C812DC65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" name="AutoShape 50">
                <a:extLst>
                  <a:ext uri="{FF2B5EF4-FFF2-40B4-BE49-F238E27FC236}">
                    <a16:creationId xmlns:a16="http://schemas.microsoft.com/office/drawing/2014/main" id="{D459B289-9FEF-F24F-98E3-EA339F795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7" name="AutoShape 51">
                <a:extLst>
                  <a:ext uri="{FF2B5EF4-FFF2-40B4-BE49-F238E27FC236}">
                    <a16:creationId xmlns:a16="http://schemas.microsoft.com/office/drawing/2014/main" id="{306A05E8-559C-C548-BFE8-BED49CD96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2E2975C2-C406-4E43-B085-5210B91DA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1AE66953-67CC-BE4D-9047-207606DD8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" name="AutoShape 54">
                <a:extLst>
                  <a:ext uri="{FF2B5EF4-FFF2-40B4-BE49-F238E27FC236}">
                    <a16:creationId xmlns:a16="http://schemas.microsoft.com/office/drawing/2014/main" id="{035C3D9D-105C-F545-AB64-31F984D81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5" name="AutoShape 55">
                <a:extLst>
                  <a:ext uri="{FF2B5EF4-FFF2-40B4-BE49-F238E27FC236}">
                    <a16:creationId xmlns:a16="http://schemas.microsoft.com/office/drawing/2014/main" id="{32EC5869-DFBD-C84A-A869-AE3B5BD33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3" name="Rectangle 56">
              <a:extLst>
                <a:ext uri="{FF2B5EF4-FFF2-40B4-BE49-F238E27FC236}">
                  <a16:creationId xmlns:a16="http://schemas.microsoft.com/office/drawing/2014/main" id="{8C9C56AA-71A2-7F40-9427-7852BA3E8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4" name="Freeform 57">
              <a:extLst>
                <a:ext uri="{FF2B5EF4-FFF2-40B4-BE49-F238E27FC236}">
                  <a16:creationId xmlns:a16="http://schemas.microsoft.com/office/drawing/2014/main" id="{94D066F4-3D66-4B45-8CB0-739B3AFEC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58">
              <a:extLst>
                <a:ext uri="{FF2B5EF4-FFF2-40B4-BE49-F238E27FC236}">
                  <a16:creationId xmlns:a16="http://schemas.microsoft.com/office/drawing/2014/main" id="{948D6446-71C7-294B-8F29-963BDE653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59">
              <a:extLst>
                <a:ext uri="{FF2B5EF4-FFF2-40B4-BE49-F238E27FC236}">
                  <a16:creationId xmlns:a16="http://schemas.microsoft.com/office/drawing/2014/main" id="{95B24E02-4EF2-4841-9FD7-0BD0AAE71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B1C8BA90-CAAF-4B4A-8056-F06E09635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61">
              <a:extLst>
                <a:ext uri="{FF2B5EF4-FFF2-40B4-BE49-F238E27FC236}">
                  <a16:creationId xmlns:a16="http://schemas.microsoft.com/office/drawing/2014/main" id="{A60EF4B6-4DF8-EE46-A751-C596B538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9" name="AutoShape 62">
              <a:extLst>
                <a:ext uri="{FF2B5EF4-FFF2-40B4-BE49-F238E27FC236}">
                  <a16:creationId xmlns:a16="http://schemas.microsoft.com/office/drawing/2014/main" id="{F584C3AD-CE9F-4A4A-ADAE-C2D1F895B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Oval 63">
              <a:extLst>
                <a:ext uri="{FF2B5EF4-FFF2-40B4-BE49-F238E27FC236}">
                  <a16:creationId xmlns:a16="http://schemas.microsoft.com/office/drawing/2014/main" id="{22E0D62B-5668-914C-93B2-490ABF521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Oval 64">
              <a:extLst>
                <a:ext uri="{FF2B5EF4-FFF2-40B4-BE49-F238E27FC236}">
                  <a16:creationId xmlns:a16="http://schemas.microsoft.com/office/drawing/2014/main" id="{B991E0EF-2350-8A44-8A89-25BE49039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1FEB46ED-8BDD-814D-9921-9F525704D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9E46494-30B9-E243-BB9A-C855F76D5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2" name="Group 67">
            <a:extLst>
              <a:ext uri="{FF2B5EF4-FFF2-40B4-BE49-F238E27FC236}">
                <a16:creationId xmlns:a16="http://schemas.microsoft.com/office/drawing/2014/main" id="{2D3784AC-E927-3140-9243-CE71043FA625}"/>
              </a:ext>
            </a:extLst>
          </p:cNvPr>
          <p:cNvGrpSpPr>
            <a:grpSpLocks/>
          </p:cNvGrpSpPr>
          <p:nvPr/>
        </p:nvGrpSpPr>
        <p:grpSpPr bwMode="auto">
          <a:xfrm>
            <a:off x="4232228" y="2106609"/>
            <a:ext cx="742950" cy="742950"/>
            <a:chOff x="-44" y="1473"/>
            <a:chExt cx="981" cy="1105"/>
          </a:xfrm>
        </p:grpSpPr>
        <p:pic>
          <p:nvPicPr>
            <p:cNvPr id="43" name="Picture 68" descr="desktop_computer_stylized_medium">
              <a:extLst>
                <a:ext uri="{FF2B5EF4-FFF2-40B4-BE49-F238E27FC236}">
                  <a16:creationId xmlns:a16="http://schemas.microsoft.com/office/drawing/2014/main" id="{DB8D19B1-42A3-B846-8E22-190312B0B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6AA2E018-0FB9-A140-932D-6672C0C4CB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9FFF99-9631-2E4B-AF92-AD9E4A6220CD}"/>
              </a:ext>
            </a:extLst>
          </p:cNvPr>
          <p:cNvCxnSpPr>
            <a:cxnSpLocks/>
          </p:cNvCxnSpPr>
          <p:nvPr/>
        </p:nvCxnSpPr>
        <p:spPr>
          <a:xfrm>
            <a:off x="4873432" y="2606129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7EDCFF-CB32-954D-8B31-E390F92D15A3}"/>
              </a:ext>
            </a:extLst>
          </p:cNvPr>
          <p:cNvSpPr txBox="1"/>
          <p:nvPr/>
        </p:nvSpPr>
        <p:spPr>
          <a:xfrm>
            <a:off x="7440159" y="2482241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B7628C-4835-6F48-9851-62D48786A266}"/>
              </a:ext>
            </a:extLst>
          </p:cNvPr>
          <p:cNvSpPr txBox="1"/>
          <p:nvPr/>
        </p:nvSpPr>
        <p:spPr>
          <a:xfrm>
            <a:off x="6638692" y="241141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E580D9-EFDC-0B4B-B5BF-B0B468A97027}"/>
              </a:ext>
            </a:extLst>
          </p:cNvPr>
          <p:cNvSpPr txBox="1"/>
          <p:nvPr/>
        </p:nvSpPr>
        <p:spPr>
          <a:xfrm>
            <a:off x="5860669" y="235274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58FEC-9E34-2E4A-AD12-E3B8B68D0A3F}"/>
              </a:ext>
            </a:extLst>
          </p:cNvPr>
          <p:cNvSpPr txBox="1"/>
          <p:nvPr/>
        </p:nvSpPr>
        <p:spPr>
          <a:xfrm>
            <a:off x="5068160" y="228851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316980-DC98-7C42-BA88-7E17AA78A27A}"/>
              </a:ext>
            </a:extLst>
          </p:cNvPr>
          <p:cNvSpPr/>
          <p:nvPr/>
        </p:nvSpPr>
        <p:spPr>
          <a:xfrm>
            <a:off x="9967239" y="2923513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DDF6C4-1C49-E947-9251-34DB097E6D31}"/>
              </a:ext>
            </a:extLst>
          </p:cNvPr>
          <p:cNvSpPr/>
          <p:nvPr/>
        </p:nvSpPr>
        <p:spPr>
          <a:xfrm>
            <a:off x="9970897" y="4909469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60A61F-7B35-4644-BF16-87D8BB0CD8F1}"/>
              </a:ext>
            </a:extLst>
          </p:cNvPr>
          <p:cNvGrpSpPr/>
          <p:nvPr/>
        </p:nvGrpSpPr>
        <p:grpSpPr>
          <a:xfrm>
            <a:off x="4747810" y="2878909"/>
            <a:ext cx="4052925" cy="2231577"/>
            <a:chOff x="3400914" y="3064264"/>
            <a:chExt cx="4052925" cy="223157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BA1D340-6C23-7447-B504-374A7B0AF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022530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0B5BD94-5336-9742-BF5D-9959EE7AD830}"/>
                </a:ext>
              </a:extLst>
            </p:cNvPr>
            <p:cNvSpPr/>
            <p:nvPr/>
          </p:nvSpPr>
          <p:spPr>
            <a:xfrm>
              <a:off x="3517643" y="3064264"/>
              <a:ext cx="3868169" cy="2226179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67383 w 3876052"/>
                <a:gd name="connsiteY0" fmla="*/ 0 h 2226179"/>
                <a:gd name="connsiteX1" fmla="*/ 411 w 3876052"/>
                <a:gd name="connsiteY1" fmla="*/ 273465 h 2226179"/>
                <a:gd name="connsiteX2" fmla="*/ 411 w 3876052"/>
                <a:gd name="connsiteY2" fmla="*/ 2226179 h 2226179"/>
                <a:gd name="connsiteX3" fmla="*/ 3875929 w 3876052"/>
                <a:gd name="connsiteY3" fmla="*/ 1956987 h 2226179"/>
                <a:gd name="connsiteX4" fmla="*/ 3867383 w 3876052"/>
                <a:gd name="connsiteY4" fmla="*/ 0 h 2226179"/>
                <a:gd name="connsiteX0" fmla="*/ 3867383 w 3871845"/>
                <a:gd name="connsiteY0" fmla="*/ 0 h 2226179"/>
                <a:gd name="connsiteX1" fmla="*/ 411 w 3871845"/>
                <a:gd name="connsiteY1" fmla="*/ 273465 h 2226179"/>
                <a:gd name="connsiteX2" fmla="*/ 411 w 3871845"/>
                <a:gd name="connsiteY2" fmla="*/ 2226179 h 2226179"/>
                <a:gd name="connsiteX3" fmla="*/ 3871656 w 3871845"/>
                <a:gd name="connsiteY3" fmla="*/ 1969806 h 2226179"/>
                <a:gd name="connsiteX4" fmla="*/ 3867383 w 3871845"/>
                <a:gd name="connsiteY4" fmla="*/ 0 h 2226179"/>
                <a:gd name="connsiteX0" fmla="*/ 3867383 w 3872034"/>
                <a:gd name="connsiteY0" fmla="*/ 0 h 2226179"/>
                <a:gd name="connsiteX1" fmla="*/ 411 w 3872034"/>
                <a:gd name="connsiteY1" fmla="*/ 273465 h 2226179"/>
                <a:gd name="connsiteX2" fmla="*/ 411 w 3872034"/>
                <a:gd name="connsiteY2" fmla="*/ 2226179 h 2226179"/>
                <a:gd name="connsiteX3" fmla="*/ 3871656 w 3872034"/>
                <a:gd name="connsiteY3" fmla="*/ 1969806 h 2226179"/>
                <a:gd name="connsiteX4" fmla="*/ 3867383 w 3872034"/>
                <a:gd name="connsiteY4" fmla="*/ 0 h 2226179"/>
                <a:gd name="connsiteX0" fmla="*/ 3867383 w 3868169"/>
                <a:gd name="connsiteY0" fmla="*/ 0 h 2226179"/>
                <a:gd name="connsiteX1" fmla="*/ 411 w 3868169"/>
                <a:gd name="connsiteY1" fmla="*/ 273465 h 2226179"/>
                <a:gd name="connsiteX2" fmla="*/ 411 w 3868169"/>
                <a:gd name="connsiteY2" fmla="*/ 2226179 h 2226179"/>
                <a:gd name="connsiteX3" fmla="*/ 3863110 w 3868169"/>
                <a:gd name="connsiteY3" fmla="*/ 1969806 h 2226179"/>
                <a:gd name="connsiteX4" fmla="*/ 3867383 w 3868169"/>
                <a:gd name="connsiteY4" fmla="*/ 0 h 222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8169" h="222617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B40CE7-9808-BB4F-B233-62BA88A05F43}"/>
              </a:ext>
            </a:extLst>
          </p:cNvPr>
          <p:cNvGrpSpPr/>
          <p:nvPr/>
        </p:nvGrpSpPr>
        <p:grpSpPr>
          <a:xfrm>
            <a:off x="4736575" y="4868946"/>
            <a:ext cx="4064160" cy="386589"/>
            <a:chOff x="3389679" y="5054301"/>
            <a:chExt cx="4064160" cy="38658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390845-7ABF-3A44-ABBF-8E02CEED7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679" y="5161562"/>
              <a:ext cx="4064160" cy="279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1AFD5BC-A940-F04A-AE35-6736382EB585}"/>
                </a:ext>
              </a:extLst>
            </p:cNvPr>
            <p:cNvSpPr/>
            <p:nvPr/>
          </p:nvSpPr>
          <p:spPr>
            <a:xfrm>
              <a:off x="3519116" y="5054301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8A5571C-9842-F742-8D58-0297F5495E3C}"/>
              </a:ext>
            </a:extLst>
          </p:cNvPr>
          <p:cNvGrpSpPr/>
          <p:nvPr/>
        </p:nvGrpSpPr>
        <p:grpSpPr>
          <a:xfrm>
            <a:off x="4748077" y="5259861"/>
            <a:ext cx="4028803" cy="375356"/>
            <a:chOff x="3401181" y="5445216"/>
            <a:chExt cx="4028803" cy="37535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D9645DA-A533-BF42-BB6A-F7623DCB9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181" y="5534648"/>
              <a:ext cx="4028803" cy="269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5AA3190-5CC7-5941-8BA5-E2DE33E69B45}"/>
                </a:ext>
              </a:extLst>
            </p:cNvPr>
            <p:cNvSpPr/>
            <p:nvPr/>
          </p:nvSpPr>
          <p:spPr>
            <a:xfrm>
              <a:off x="3504762" y="5445216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FB412E-D800-6242-86A8-3E74613D5EA4}"/>
              </a:ext>
            </a:extLst>
          </p:cNvPr>
          <p:cNvGrpSpPr/>
          <p:nvPr/>
        </p:nvGrpSpPr>
        <p:grpSpPr>
          <a:xfrm>
            <a:off x="3097638" y="4926766"/>
            <a:ext cx="1641327" cy="338554"/>
            <a:chOff x="1750742" y="5112121"/>
            <a:chExt cx="1641327" cy="33855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B34057D-1ABF-4A4C-820A-9667CD868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290443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EC063C-0FD3-A84B-B1E3-A6316DEBE007}"/>
                </a:ext>
              </a:extLst>
            </p:cNvPr>
            <p:cNvGrpSpPr/>
            <p:nvPr/>
          </p:nvGrpSpPr>
          <p:grpSpPr>
            <a:xfrm>
              <a:off x="2136070" y="5112121"/>
              <a:ext cx="459104" cy="338554"/>
              <a:chOff x="2709565" y="5090498"/>
              <a:chExt cx="459104" cy="33855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27982-BAD7-834C-8BA4-6895BF45926C}"/>
                  </a:ext>
                </a:extLst>
              </p:cNvPr>
              <p:cNvSpPr/>
              <p:nvPr/>
            </p:nvSpPr>
            <p:spPr>
              <a:xfrm>
                <a:off x="2785241" y="5146384"/>
                <a:ext cx="252731" cy="22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32278A-3B21-AB44-B447-3169B4937703}"/>
                  </a:ext>
                </a:extLst>
              </p:cNvPr>
              <p:cNvSpPr txBox="1"/>
              <p:nvPr/>
            </p:nvSpPr>
            <p:spPr>
              <a:xfrm>
                <a:off x="2709565" y="5090498"/>
                <a:ext cx="459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O</a:t>
                </a:r>
                <a:r>
                  <a:rPr lang="en-US" sz="1600" baseline="-25000" dirty="0"/>
                  <a:t>1</a:t>
                </a:r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242E291-CD8D-3341-B5B0-B1DB775E62BA}"/>
              </a:ext>
            </a:extLst>
          </p:cNvPr>
          <p:cNvSpPr/>
          <p:nvPr/>
        </p:nvSpPr>
        <p:spPr>
          <a:xfrm>
            <a:off x="3800122" y="5144923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0CD673-1A07-7245-88AC-8C4C567C675E}"/>
              </a:ext>
            </a:extLst>
          </p:cNvPr>
          <p:cNvGrpSpPr/>
          <p:nvPr/>
        </p:nvGrpSpPr>
        <p:grpSpPr>
          <a:xfrm>
            <a:off x="3097638" y="5089037"/>
            <a:ext cx="1641172" cy="338554"/>
            <a:chOff x="1750742" y="5274392"/>
            <a:chExt cx="1641172" cy="338554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41AA5B5-EBB0-1A43-B189-7C6BB645E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442843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1CE43D-2AC4-7146-8D99-9FA483DFCA7D}"/>
                </a:ext>
              </a:extLst>
            </p:cNvPr>
            <p:cNvSpPr txBox="1"/>
            <p:nvPr/>
          </p:nvSpPr>
          <p:spPr>
            <a:xfrm>
              <a:off x="2384556" y="5274392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3D7542-8536-9743-9655-6CC62D3A80C0}"/>
              </a:ext>
            </a:extLst>
          </p:cNvPr>
          <p:cNvGrpSpPr/>
          <p:nvPr/>
        </p:nvGrpSpPr>
        <p:grpSpPr>
          <a:xfrm>
            <a:off x="3097638" y="5314703"/>
            <a:ext cx="1644347" cy="338554"/>
            <a:chOff x="1750742" y="5500058"/>
            <a:chExt cx="1644347" cy="33855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A04604F-A9B7-584E-924B-F753DC177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670973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8F636C2-2FE8-9C4C-9781-936EAB17F086}"/>
                </a:ext>
              </a:extLst>
            </p:cNvPr>
            <p:cNvSpPr txBox="1"/>
            <p:nvPr/>
          </p:nvSpPr>
          <p:spPr>
            <a:xfrm>
              <a:off x="2578111" y="5500058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9F8DD4B-5F0A-3A44-AD1F-03EDBD969B92}"/>
              </a:ext>
            </a:extLst>
          </p:cNvPr>
          <p:cNvGrpSpPr/>
          <p:nvPr/>
        </p:nvGrpSpPr>
        <p:grpSpPr>
          <a:xfrm>
            <a:off x="3097638" y="5449588"/>
            <a:ext cx="1641326" cy="338554"/>
            <a:chOff x="1750742" y="5634943"/>
            <a:chExt cx="1641326" cy="338554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AA470DB-0FB1-AC48-A33D-44968AA8E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7CBD6C-8999-694D-98EE-9F5AC375B1C6}"/>
                </a:ext>
              </a:extLst>
            </p:cNvPr>
            <p:cNvSpPr txBox="1"/>
            <p:nvPr/>
          </p:nvSpPr>
          <p:spPr>
            <a:xfrm>
              <a:off x="2779553" y="563494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4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42183F6-D8E6-114F-AF00-5F0174E09170}"/>
              </a:ext>
            </a:extLst>
          </p:cNvPr>
          <p:cNvSpPr/>
          <p:nvPr/>
        </p:nvSpPr>
        <p:spPr>
          <a:xfrm>
            <a:off x="9970898" y="5029224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2A9112-5B19-A04D-87EB-5B82064E4380}"/>
              </a:ext>
            </a:extLst>
          </p:cNvPr>
          <p:cNvSpPr/>
          <p:nvPr/>
        </p:nvSpPr>
        <p:spPr>
          <a:xfrm>
            <a:off x="9970898" y="5118345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1BD1E-47EC-B540-9640-2887098736D2}"/>
              </a:ext>
            </a:extLst>
          </p:cNvPr>
          <p:cNvSpPr/>
          <p:nvPr/>
        </p:nvSpPr>
        <p:spPr>
          <a:xfrm>
            <a:off x="9967240" y="5240049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D103AA6-4739-2C41-A0EA-2FD2472DA758}"/>
              </a:ext>
            </a:extLst>
          </p:cNvPr>
          <p:cNvSpPr txBox="1"/>
          <p:nvPr/>
        </p:nvSpPr>
        <p:spPr>
          <a:xfrm>
            <a:off x="9737546" y="2119693"/>
            <a:ext cx="189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data requested</a:t>
            </a:r>
          </a:p>
        </p:txBody>
      </p:sp>
      <p:sp>
        <p:nvSpPr>
          <p:cNvPr id="80" name="Left Arrow 79">
            <a:extLst>
              <a:ext uri="{FF2B5EF4-FFF2-40B4-BE49-F238E27FC236}">
                <a16:creationId xmlns:a16="http://schemas.microsoft.com/office/drawing/2014/main" id="{F109BC46-A5F1-EA4C-93FE-B25713CA6789}"/>
              </a:ext>
            </a:extLst>
          </p:cNvPr>
          <p:cNvSpPr/>
          <p:nvPr/>
        </p:nvSpPr>
        <p:spPr>
          <a:xfrm>
            <a:off x="9302366" y="3882666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B08693-6120-EB4D-873E-AF6F9C2E841D}"/>
              </a:ext>
            </a:extLst>
          </p:cNvPr>
          <p:cNvSpPr/>
          <p:nvPr/>
        </p:nvSpPr>
        <p:spPr>
          <a:xfrm>
            <a:off x="11412764" y="3511210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657F58-177F-6F44-8D90-6D4F83E9A5C3}"/>
              </a:ext>
            </a:extLst>
          </p:cNvPr>
          <p:cNvSpPr txBox="1"/>
          <p:nvPr/>
        </p:nvSpPr>
        <p:spPr>
          <a:xfrm>
            <a:off x="11053549" y="371338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15509-0D73-5B48-A85C-04B32E47B727}"/>
              </a:ext>
            </a:extLst>
          </p:cNvPr>
          <p:cNvSpPr/>
          <p:nvPr/>
        </p:nvSpPr>
        <p:spPr>
          <a:xfrm>
            <a:off x="11650307" y="3673481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E82B85-B69C-CF49-85CF-3E0703C43489}"/>
              </a:ext>
            </a:extLst>
          </p:cNvPr>
          <p:cNvSpPr txBox="1"/>
          <p:nvPr/>
        </p:nvSpPr>
        <p:spPr>
          <a:xfrm>
            <a:off x="11064302" y="456259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714B72-44A4-7244-A4CA-D4E3DE135BB9}"/>
              </a:ext>
            </a:extLst>
          </p:cNvPr>
          <p:cNvSpPr txBox="1"/>
          <p:nvPr/>
        </p:nvSpPr>
        <p:spPr>
          <a:xfrm>
            <a:off x="11064270" y="4916542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816159-5352-EA4E-8C61-37C32090F279}"/>
              </a:ext>
            </a:extLst>
          </p:cNvPr>
          <p:cNvSpPr txBox="1"/>
          <p:nvPr/>
        </p:nvSpPr>
        <p:spPr>
          <a:xfrm>
            <a:off x="11069107" y="524004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4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FE5A0A6-22AA-DF46-A561-DE22C64938F0}"/>
              </a:ext>
            </a:extLst>
          </p:cNvPr>
          <p:cNvCxnSpPr>
            <a:cxnSpLocks/>
          </p:cNvCxnSpPr>
          <p:nvPr/>
        </p:nvCxnSpPr>
        <p:spPr>
          <a:xfrm>
            <a:off x="10930439" y="5139526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644F582-C972-794F-A1F5-4A8B6435382B}"/>
              </a:ext>
            </a:extLst>
          </p:cNvPr>
          <p:cNvCxnSpPr>
            <a:cxnSpLocks/>
          </p:cNvCxnSpPr>
          <p:nvPr/>
        </p:nvCxnSpPr>
        <p:spPr>
          <a:xfrm flipV="1">
            <a:off x="10935956" y="4837175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44E5B9E-5CAB-BC4A-8B61-DFED841E06B3}"/>
              </a:ext>
            </a:extLst>
          </p:cNvPr>
          <p:cNvCxnSpPr>
            <a:cxnSpLocks/>
          </p:cNvCxnSpPr>
          <p:nvPr/>
        </p:nvCxnSpPr>
        <p:spPr>
          <a:xfrm>
            <a:off x="10940539" y="5317164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3">
            <a:extLst>
              <a:ext uri="{FF2B5EF4-FFF2-40B4-BE49-F238E27FC236}">
                <a16:creationId xmlns:a16="http://schemas.microsoft.com/office/drawing/2014/main" id="{9A0FFF5D-E896-DB49-9671-2F8FDBDA51E1}"/>
              </a:ext>
            </a:extLst>
          </p:cNvPr>
          <p:cNvSpPr txBox="1">
            <a:spLocks noChangeArrowheads="1"/>
          </p:cNvSpPr>
          <p:nvPr/>
        </p:nvSpPr>
        <p:spPr>
          <a:xfrm>
            <a:off x="3757140" y="6052726"/>
            <a:ext cx="8451975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objects delivered in order requested: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3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4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wait behind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1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FA3490B-4D66-B047-A4F6-527FC411FA33}"/>
              </a:ext>
            </a:extLst>
          </p:cNvPr>
          <p:cNvGrpSpPr/>
          <p:nvPr/>
        </p:nvGrpSpPr>
        <p:grpSpPr>
          <a:xfrm>
            <a:off x="4747810" y="5009900"/>
            <a:ext cx="4029070" cy="477315"/>
            <a:chOff x="3400914" y="5195255"/>
            <a:chExt cx="4029070" cy="47731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004B2C8-5BF5-FD46-B31A-31EEC1AC91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403102"/>
              <a:ext cx="4029070" cy="269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2895B8B-FE9C-B845-B5FA-B4FF5551F0C0}"/>
                </a:ext>
              </a:extLst>
            </p:cNvPr>
            <p:cNvSpPr/>
            <p:nvPr/>
          </p:nvSpPr>
          <p:spPr>
            <a:xfrm>
              <a:off x="3520812" y="5195255"/>
              <a:ext cx="3866473" cy="468804"/>
            </a:xfrm>
            <a:custGeom>
              <a:avLst/>
              <a:gdLst>
                <a:gd name="connsiteX0" fmla="*/ 0 w 3866473"/>
                <a:gd name="connsiteY0" fmla="*/ 264573 h 468804"/>
                <a:gd name="connsiteX1" fmla="*/ 0 w 3866473"/>
                <a:gd name="connsiteY1" fmla="*/ 468804 h 468804"/>
                <a:gd name="connsiteX2" fmla="*/ 3866473 w 3866473"/>
                <a:gd name="connsiteY2" fmla="*/ 204232 h 468804"/>
                <a:gd name="connsiteX3" fmla="*/ 3861832 w 3866473"/>
                <a:gd name="connsiteY3" fmla="*/ 0 h 468804"/>
                <a:gd name="connsiteX4" fmla="*/ 0 w 3866473"/>
                <a:gd name="connsiteY4" fmla="*/ 264573 h 46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473" h="468804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2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7517-A5D0-A648-8EB9-F789947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E680-F0D0-DC40-957D-78D92B50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8258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are divided into </a:t>
            </a:r>
            <a:r>
              <a:rPr lang="en-US" i="1" dirty="0"/>
              <a:t>frames</a:t>
            </a:r>
            <a:r>
              <a:rPr lang="en-US" dirty="0"/>
              <a:t>, and frames for different objects can be interleaved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D952B-B002-504B-93AF-B101A319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FA42-5E26-EF4A-884B-4B75314C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1A236-EFFC-C44E-9583-B0FB41C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34</a:t>
            </a:fld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68B5CD2-21BC-AE4E-B9A7-7EFC61F46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820863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1732A7B-C669-9C44-A659-D69AAE72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10612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9" name="Group 34">
            <a:extLst>
              <a:ext uri="{FF2B5EF4-FFF2-40B4-BE49-F238E27FC236}">
                <a16:creationId xmlns:a16="http://schemas.microsoft.com/office/drawing/2014/main" id="{6D671D41-0683-1E40-9231-FC5F1F473C58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180558"/>
            <a:ext cx="422275" cy="685800"/>
            <a:chOff x="4140" y="429"/>
            <a:chExt cx="1425" cy="2396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A42264C4-CDAF-6E48-9D31-23CB0A875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36">
              <a:extLst>
                <a:ext uri="{FF2B5EF4-FFF2-40B4-BE49-F238E27FC236}">
                  <a16:creationId xmlns:a16="http://schemas.microsoft.com/office/drawing/2014/main" id="{12434DE5-82D2-EE45-B8F6-753C48775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DDA9E8CF-6660-FF46-ABCC-6DB1862F6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5085425B-7A9A-7E41-B727-B9B43E62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48B100D7-4353-BB43-B55E-5DF82F3F4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5" name="Group 40">
              <a:extLst>
                <a:ext uri="{FF2B5EF4-FFF2-40B4-BE49-F238E27FC236}">
                  <a16:creationId xmlns:a16="http://schemas.microsoft.com/office/drawing/2014/main" id="{B3581786-7480-9648-A8B4-361E65EF5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" name="AutoShape 41">
                <a:extLst>
                  <a:ext uri="{FF2B5EF4-FFF2-40B4-BE49-F238E27FC236}">
                    <a16:creationId xmlns:a16="http://schemas.microsoft.com/office/drawing/2014/main" id="{322EFB33-B872-3542-804B-103085136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1" name="AutoShape 42">
                <a:extLst>
                  <a:ext uri="{FF2B5EF4-FFF2-40B4-BE49-F238E27FC236}">
                    <a16:creationId xmlns:a16="http://schemas.microsoft.com/office/drawing/2014/main" id="{19038A21-524E-794C-BBE8-C67389E25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C47D3B5B-EB36-BB4E-957E-C0256D76D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93092A5E-9DB5-1148-A169-E3A71C645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8" name="AutoShape 45">
                <a:extLst>
                  <a:ext uri="{FF2B5EF4-FFF2-40B4-BE49-F238E27FC236}">
                    <a16:creationId xmlns:a16="http://schemas.microsoft.com/office/drawing/2014/main" id="{9F4C12B9-DE73-2E42-8FCA-8FE1C598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9" name="AutoShape 46">
                <a:extLst>
                  <a:ext uri="{FF2B5EF4-FFF2-40B4-BE49-F238E27FC236}">
                    <a16:creationId xmlns:a16="http://schemas.microsoft.com/office/drawing/2014/main" id="{7653599E-13F8-AA43-A716-EC25E2358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8788A001-E9D3-CB4F-B065-E8826A176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98874594-699C-AD43-AE38-A5EF3FB8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0" name="Group 49">
              <a:extLst>
                <a:ext uri="{FF2B5EF4-FFF2-40B4-BE49-F238E27FC236}">
                  <a16:creationId xmlns:a16="http://schemas.microsoft.com/office/drawing/2014/main" id="{4C014679-C0C2-3244-B47C-D2A35FF29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" name="AutoShape 50">
                <a:extLst>
                  <a:ext uri="{FF2B5EF4-FFF2-40B4-BE49-F238E27FC236}">
                    <a16:creationId xmlns:a16="http://schemas.microsoft.com/office/drawing/2014/main" id="{5231BAE2-1B73-584F-BFAF-64A81298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7" name="AutoShape 51">
                <a:extLst>
                  <a:ext uri="{FF2B5EF4-FFF2-40B4-BE49-F238E27FC236}">
                    <a16:creationId xmlns:a16="http://schemas.microsoft.com/office/drawing/2014/main" id="{A2C95411-C1F8-BC48-89FE-6D39433E8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18604EC3-33BD-164A-B442-FF335F0A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B0ED46E7-8513-674C-A000-F3480D0828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" name="AutoShape 54">
                <a:extLst>
                  <a:ext uri="{FF2B5EF4-FFF2-40B4-BE49-F238E27FC236}">
                    <a16:creationId xmlns:a16="http://schemas.microsoft.com/office/drawing/2014/main" id="{694504E1-B641-6E48-A6EA-B2DA30396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5" name="AutoShape 55">
                <a:extLst>
                  <a:ext uri="{FF2B5EF4-FFF2-40B4-BE49-F238E27FC236}">
                    <a16:creationId xmlns:a16="http://schemas.microsoft.com/office/drawing/2014/main" id="{ACB9FBC3-1D3B-1541-99AB-7F955F43D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3" name="Rectangle 56">
              <a:extLst>
                <a:ext uri="{FF2B5EF4-FFF2-40B4-BE49-F238E27FC236}">
                  <a16:creationId xmlns:a16="http://schemas.microsoft.com/office/drawing/2014/main" id="{95DF9762-CD32-9B40-84B4-724C870B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4" name="Freeform 57">
              <a:extLst>
                <a:ext uri="{FF2B5EF4-FFF2-40B4-BE49-F238E27FC236}">
                  <a16:creationId xmlns:a16="http://schemas.microsoft.com/office/drawing/2014/main" id="{69CB9040-DABF-2C4B-88E3-F36FDFB0E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58">
              <a:extLst>
                <a:ext uri="{FF2B5EF4-FFF2-40B4-BE49-F238E27FC236}">
                  <a16:creationId xmlns:a16="http://schemas.microsoft.com/office/drawing/2014/main" id="{F8455903-E6A0-4848-938D-4F35D0913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59">
              <a:extLst>
                <a:ext uri="{FF2B5EF4-FFF2-40B4-BE49-F238E27FC236}">
                  <a16:creationId xmlns:a16="http://schemas.microsoft.com/office/drawing/2014/main" id="{9378A16E-64F7-0647-ACA8-36D8AAACD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5AAF6B90-0F72-C547-BB98-227A5363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61">
              <a:extLst>
                <a:ext uri="{FF2B5EF4-FFF2-40B4-BE49-F238E27FC236}">
                  <a16:creationId xmlns:a16="http://schemas.microsoft.com/office/drawing/2014/main" id="{0C8FB2F4-35B7-ED46-9F29-FE462469D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9" name="AutoShape 62">
              <a:extLst>
                <a:ext uri="{FF2B5EF4-FFF2-40B4-BE49-F238E27FC236}">
                  <a16:creationId xmlns:a16="http://schemas.microsoft.com/office/drawing/2014/main" id="{B1C3FABF-1D9D-7B45-A43E-027937252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Oval 63">
              <a:extLst>
                <a:ext uri="{FF2B5EF4-FFF2-40B4-BE49-F238E27FC236}">
                  <a16:creationId xmlns:a16="http://schemas.microsoft.com/office/drawing/2014/main" id="{BF131EEA-A528-1543-9484-A9A3C4924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Oval 64">
              <a:extLst>
                <a:ext uri="{FF2B5EF4-FFF2-40B4-BE49-F238E27FC236}">
                  <a16:creationId xmlns:a16="http://schemas.microsoft.com/office/drawing/2014/main" id="{9C77864B-E14F-6C4A-99A7-5664EF540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317251E7-A140-4B4F-860B-DC6AAE22E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22460C8-1D07-794B-92EB-8B2035D8C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2" name="Group 67">
            <a:extLst>
              <a:ext uri="{FF2B5EF4-FFF2-40B4-BE49-F238E27FC236}">
                <a16:creationId xmlns:a16="http://schemas.microsoft.com/office/drawing/2014/main" id="{865F326B-3307-7748-B996-E14F93106B8D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10319"/>
            <a:ext cx="742950" cy="742950"/>
            <a:chOff x="-44" y="1473"/>
            <a:chExt cx="981" cy="1105"/>
          </a:xfrm>
        </p:grpSpPr>
        <p:pic>
          <p:nvPicPr>
            <p:cNvPr id="43" name="Picture 68" descr="desktop_computer_stylized_medium">
              <a:extLst>
                <a:ext uri="{FF2B5EF4-FFF2-40B4-BE49-F238E27FC236}">
                  <a16:creationId xmlns:a16="http://schemas.microsoft.com/office/drawing/2014/main" id="{BD216B56-E55B-1744-A0CE-CD224A4E7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CCAFC766-1B97-5D43-B81D-726270AF87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E3FE88-E446-F741-9BDE-A3D62D214F9F}"/>
              </a:ext>
            </a:extLst>
          </p:cNvPr>
          <p:cNvCxnSpPr>
            <a:cxnSpLocks/>
          </p:cNvCxnSpPr>
          <p:nvPr/>
        </p:nvCxnSpPr>
        <p:spPr>
          <a:xfrm>
            <a:off x="3526536" y="2709839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A036F9-3E84-2640-9934-61405BE17F8C}"/>
              </a:ext>
            </a:extLst>
          </p:cNvPr>
          <p:cNvSpPr txBox="1"/>
          <p:nvPr/>
        </p:nvSpPr>
        <p:spPr>
          <a:xfrm>
            <a:off x="6093263" y="2585951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D103E-F5BC-D449-9988-AC4404AD4766}"/>
              </a:ext>
            </a:extLst>
          </p:cNvPr>
          <p:cNvSpPr txBox="1"/>
          <p:nvPr/>
        </p:nvSpPr>
        <p:spPr>
          <a:xfrm>
            <a:off x="5291796" y="25151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EBFA68-E87C-D44C-A013-44781F9F7A82}"/>
              </a:ext>
            </a:extLst>
          </p:cNvPr>
          <p:cNvSpPr txBox="1"/>
          <p:nvPr/>
        </p:nvSpPr>
        <p:spPr>
          <a:xfrm>
            <a:off x="4513773" y="245645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61105B-AC53-6C4E-87BF-BBC31193C00C}"/>
              </a:ext>
            </a:extLst>
          </p:cNvPr>
          <p:cNvSpPr txBox="1"/>
          <p:nvPr/>
        </p:nvSpPr>
        <p:spPr>
          <a:xfrm>
            <a:off x="3721264" y="23922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A818C4-6835-DA4C-8F1B-CC91558214D8}"/>
              </a:ext>
            </a:extLst>
          </p:cNvPr>
          <p:cNvCxnSpPr>
            <a:cxnSpLocks/>
          </p:cNvCxnSpPr>
          <p:nvPr/>
        </p:nvCxnSpPr>
        <p:spPr>
          <a:xfrm flipH="1">
            <a:off x="3347464" y="5453003"/>
            <a:ext cx="4093672" cy="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D176229-392A-BE4F-BE02-2A13348691BB}"/>
              </a:ext>
            </a:extLst>
          </p:cNvPr>
          <p:cNvSpPr/>
          <p:nvPr/>
        </p:nvSpPr>
        <p:spPr>
          <a:xfrm>
            <a:off x="8620343" y="3027223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86A8F8-A8D6-7F4C-863C-AEECD12110FB}"/>
              </a:ext>
            </a:extLst>
          </p:cNvPr>
          <p:cNvSpPr/>
          <p:nvPr/>
        </p:nvSpPr>
        <p:spPr>
          <a:xfrm>
            <a:off x="8624001" y="5013179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188800E-DB67-7248-BDFF-99A56AE9C4DE}"/>
              </a:ext>
            </a:extLst>
          </p:cNvPr>
          <p:cNvSpPr/>
          <p:nvPr/>
        </p:nvSpPr>
        <p:spPr>
          <a:xfrm>
            <a:off x="3486512" y="3753965"/>
            <a:ext cx="3867383" cy="1978529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67383 w 3876052"/>
              <a:gd name="connsiteY0" fmla="*/ 0 h 2226179"/>
              <a:gd name="connsiteX1" fmla="*/ 411 w 3876052"/>
              <a:gd name="connsiteY1" fmla="*/ 273465 h 2226179"/>
              <a:gd name="connsiteX2" fmla="*/ 411 w 3876052"/>
              <a:gd name="connsiteY2" fmla="*/ 2226179 h 2226179"/>
              <a:gd name="connsiteX3" fmla="*/ 3875929 w 3876052"/>
              <a:gd name="connsiteY3" fmla="*/ 1956987 h 2226179"/>
              <a:gd name="connsiteX4" fmla="*/ 3867383 w 3876052"/>
              <a:gd name="connsiteY4" fmla="*/ 0 h 2226179"/>
              <a:gd name="connsiteX0" fmla="*/ 3867383 w 3871845"/>
              <a:gd name="connsiteY0" fmla="*/ 0 h 2226179"/>
              <a:gd name="connsiteX1" fmla="*/ 411 w 3871845"/>
              <a:gd name="connsiteY1" fmla="*/ 273465 h 2226179"/>
              <a:gd name="connsiteX2" fmla="*/ 411 w 3871845"/>
              <a:gd name="connsiteY2" fmla="*/ 2226179 h 2226179"/>
              <a:gd name="connsiteX3" fmla="*/ 3871656 w 3871845"/>
              <a:gd name="connsiteY3" fmla="*/ 1969806 h 2226179"/>
              <a:gd name="connsiteX4" fmla="*/ 3867383 w 3871845"/>
              <a:gd name="connsiteY4" fmla="*/ 0 h 2226179"/>
              <a:gd name="connsiteX0" fmla="*/ 3867383 w 3872034"/>
              <a:gd name="connsiteY0" fmla="*/ 0 h 2226179"/>
              <a:gd name="connsiteX1" fmla="*/ 411 w 3872034"/>
              <a:gd name="connsiteY1" fmla="*/ 273465 h 2226179"/>
              <a:gd name="connsiteX2" fmla="*/ 411 w 3872034"/>
              <a:gd name="connsiteY2" fmla="*/ 2226179 h 2226179"/>
              <a:gd name="connsiteX3" fmla="*/ 3871656 w 3872034"/>
              <a:gd name="connsiteY3" fmla="*/ 1969806 h 2226179"/>
              <a:gd name="connsiteX4" fmla="*/ 3867383 w 3872034"/>
              <a:gd name="connsiteY4" fmla="*/ 0 h 2226179"/>
              <a:gd name="connsiteX0" fmla="*/ 3867383 w 3868169"/>
              <a:gd name="connsiteY0" fmla="*/ 0 h 2226179"/>
              <a:gd name="connsiteX1" fmla="*/ 411 w 3868169"/>
              <a:gd name="connsiteY1" fmla="*/ 273465 h 2226179"/>
              <a:gd name="connsiteX2" fmla="*/ 411 w 3868169"/>
              <a:gd name="connsiteY2" fmla="*/ 2226179 h 2226179"/>
              <a:gd name="connsiteX3" fmla="*/ 3863110 w 3868169"/>
              <a:gd name="connsiteY3" fmla="*/ 1969806 h 2226179"/>
              <a:gd name="connsiteX4" fmla="*/ 3867383 w 3868169"/>
              <a:gd name="connsiteY4" fmla="*/ 0 h 2226179"/>
              <a:gd name="connsiteX0" fmla="*/ 3867383 w 3867817"/>
              <a:gd name="connsiteY0" fmla="*/ 0 h 2226179"/>
              <a:gd name="connsiteX1" fmla="*/ 411 w 3867817"/>
              <a:gd name="connsiteY1" fmla="*/ 273465 h 2226179"/>
              <a:gd name="connsiteX2" fmla="*/ 411 w 3867817"/>
              <a:gd name="connsiteY2" fmla="*/ 2226179 h 2226179"/>
              <a:gd name="connsiteX3" fmla="*/ 3856760 w 3867817"/>
              <a:gd name="connsiteY3" fmla="*/ 1718981 h 2226179"/>
              <a:gd name="connsiteX4" fmla="*/ 3867383 w 3867817"/>
              <a:gd name="connsiteY4" fmla="*/ 0 h 2226179"/>
              <a:gd name="connsiteX0" fmla="*/ 3867383 w 3867817"/>
              <a:gd name="connsiteY0" fmla="*/ 0 h 1978529"/>
              <a:gd name="connsiteX1" fmla="*/ 411 w 3867817"/>
              <a:gd name="connsiteY1" fmla="*/ 273465 h 1978529"/>
              <a:gd name="connsiteX2" fmla="*/ 411 w 3867817"/>
              <a:gd name="connsiteY2" fmla="*/ 1978529 h 1978529"/>
              <a:gd name="connsiteX3" fmla="*/ 3856760 w 3867817"/>
              <a:gd name="connsiteY3" fmla="*/ 1718981 h 1978529"/>
              <a:gd name="connsiteX4" fmla="*/ 3867383 w 3867817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401038D-B4BA-6243-89D6-D5E27035C912}"/>
              </a:ext>
            </a:extLst>
          </p:cNvPr>
          <p:cNvSpPr/>
          <p:nvPr/>
        </p:nvSpPr>
        <p:spPr>
          <a:xfrm>
            <a:off x="3479865" y="31260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600B948-7E89-7942-8CA6-88D5429675C7}"/>
              </a:ext>
            </a:extLst>
          </p:cNvPr>
          <p:cNvSpPr/>
          <p:nvPr/>
        </p:nvSpPr>
        <p:spPr>
          <a:xfrm>
            <a:off x="3479865" y="3254973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FED2C0C-B167-9B46-A868-A5B47C105E2B}"/>
              </a:ext>
            </a:extLst>
          </p:cNvPr>
          <p:cNvSpPr/>
          <p:nvPr/>
        </p:nvSpPr>
        <p:spPr>
          <a:xfrm>
            <a:off x="3485129" y="3386441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F701C5-AB56-BF4E-95C5-3CACF581A2C7}"/>
              </a:ext>
            </a:extLst>
          </p:cNvPr>
          <p:cNvSpPr/>
          <p:nvPr/>
        </p:nvSpPr>
        <p:spPr>
          <a:xfrm>
            <a:off x="2231742" y="3360030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18856-14BA-6740-A5F9-AE99A5434F8B}"/>
              </a:ext>
            </a:extLst>
          </p:cNvPr>
          <p:cNvGrpSpPr/>
          <p:nvPr/>
        </p:nvGrpSpPr>
        <p:grpSpPr>
          <a:xfrm>
            <a:off x="1770738" y="3304144"/>
            <a:ext cx="1641327" cy="338554"/>
            <a:chOff x="1770738" y="3385789"/>
            <a:chExt cx="1641327" cy="33855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361A108-4B42-344B-B17F-47D815761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738" y="3564111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CAD2C6-4602-1348-9132-05CB30E0DD31}"/>
                </a:ext>
              </a:extLst>
            </p:cNvPr>
            <p:cNvSpPr txBox="1"/>
            <p:nvPr/>
          </p:nvSpPr>
          <p:spPr>
            <a:xfrm>
              <a:off x="2156066" y="3385789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2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FA5E9D-FCDB-F149-862A-7B620666B0CA}"/>
              </a:ext>
            </a:extLst>
          </p:cNvPr>
          <p:cNvSpPr/>
          <p:nvPr/>
        </p:nvSpPr>
        <p:spPr>
          <a:xfrm>
            <a:off x="2369264" y="3646506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4D2303-6D2E-E441-B434-B9DEDA1C5A84}"/>
              </a:ext>
            </a:extLst>
          </p:cNvPr>
          <p:cNvGrpSpPr/>
          <p:nvPr/>
        </p:nvGrpSpPr>
        <p:grpSpPr>
          <a:xfrm>
            <a:off x="1759658" y="3580118"/>
            <a:ext cx="1641172" cy="338554"/>
            <a:chOff x="1759658" y="3661763"/>
            <a:chExt cx="1641172" cy="3385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4BDDC5-EF69-EA4A-A7F0-4A69C051B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658" y="3839649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213C38-658F-894B-BB72-9962797B4F23}"/>
                </a:ext>
              </a:extLst>
            </p:cNvPr>
            <p:cNvSpPr txBox="1"/>
            <p:nvPr/>
          </p:nvSpPr>
          <p:spPr>
            <a:xfrm>
              <a:off x="2315510" y="366176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4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D958F2F-90CC-664A-88E5-23039D564ABD}"/>
              </a:ext>
            </a:extLst>
          </p:cNvPr>
          <p:cNvSpPr/>
          <p:nvPr/>
        </p:nvSpPr>
        <p:spPr>
          <a:xfrm>
            <a:off x="8624002" y="5132934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534719-D434-9E4D-82EF-2E9623391397}"/>
              </a:ext>
            </a:extLst>
          </p:cNvPr>
          <p:cNvSpPr/>
          <p:nvPr/>
        </p:nvSpPr>
        <p:spPr>
          <a:xfrm>
            <a:off x="8624002" y="5222055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C6D88-D1A2-9A44-991C-3659E5B4CBD6}"/>
              </a:ext>
            </a:extLst>
          </p:cNvPr>
          <p:cNvSpPr/>
          <p:nvPr/>
        </p:nvSpPr>
        <p:spPr>
          <a:xfrm>
            <a:off x="8620344" y="5343759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946A9-F5B1-744B-9612-39D54CA0B5E6}"/>
              </a:ext>
            </a:extLst>
          </p:cNvPr>
          <p:cNvSpPr txBox="1"/>
          <p:nvPr/>
        </p:nvSpPr>
        <p:spPr>
          <a:xfrm>
            <a:off x="8345639" y="2269001"/>
            <a:ext cx="165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data requested</a:t>
            </a:r>
          </a:p>
        </p:txBody>
      </p:sp>
      <p:sp>
        <p:nvSpPr>
          <p:cNvPr id="69" name="Left Arrow 68">
            <a:extLst>
              <a:ext uri="{FF2B5EF4-FFF2-40B4-BE49-F238E27FC236}">
                <a16:creationId xmlns:a16="http://schemas.microsoft.com/office/drawing/2014/main" id="{537E9672-2003-8244-97C9-D60B9427FEF7}"/>
              </a:ext>
            </a:extLst>
          </p:cNvPr>
          <p:cNvSpPr/>
          <p:nvPr/>
        </p:nvSpPr>
        <p:spPr>
          <a:xfrm>
            <a:off x="7955470" y="3986376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D803FB-A6F1-1B48-88B6-8397EBCBDEC8}"/>
              </a:ext>
            </a:extLst>
          </p:cNvPr>
          <p:cNvSpPr txBox="1"/>
          <p:nvPr/>
        </p:nvSpPr>
        <p:spPr>
          <a:xfrm>
            <a:off x="9706653" y="381709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158648-52FB-2240-9286-BA86E0942AE7}"/>
              </a:ext>
            </a:extLst>
          </p:cNvPr>
          <p:cNvSpPr/>
          <p:nvPr/>
        </p:nvSpPr>
        <p:spPr>
          <a:xfrm>
            <a:off x="10303411" y="3777191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EFEDE9-04D2-404A-A070-85040FDD431A}"/>
              </a:ext>
            </a:extLst>
          </p:cNvPr>
          <p:cNvSpPr txBox="1"/>
          <p:nvPr/>
        </p:nvSpPr>
        <p:spPr>
          <a:xfrm>
            <a:off x="9717406" y="466630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75F77D-4FFA-8541-81DA-40287050A134}"/>
              </a:ext>
            </a:extLst>
          </p:cNvPr>
          <p:cNvSpPr txBox="1"/>
          <p:nvPr/>
        </p:nvSpPr>
        <p:spPr>
          <a:xfrm>
            <a:off x="9717374" y="5020252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6FA271-5532-FB4F-9DEC-48249E7E8012}"/>
              </a:ext>
            </a:extLst>
          </p:cNvPr>
          <p:cNvSpPr txBox="1"/>
          <p:nvPr/>
        </p:nvSpPr>
        <p:spPr>
          <a:xfrm>
            <a:off x="9722211" y="534375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DCBDBE-A01C-1C47-B63B-79E63ECC2F2D}"/>
              </a:ext>
            </a:extLst>
          </p:cNvPr>
          <p:cNvCxnSpPr>
            <a:cxnSpLocks/>
          </p:cNvCxnSpPr>
          <p:nvPr/>
        </p:nvCxnSpPr>
        <p:spPr>
          <a:xfrm>
            <a:off x="9583543" y="5243236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C7455EE-8DFF-FC4C-B107-F61E370343C5}"/>
              </a:ext>
            </a:extLst>
          </p:cNvPr>
          <p:cNvCxnSpPr>
            <a:cxnSpLocks/>
          </p:cNvCxnSpPr>
          <p:nvPr/>
        </p:nvCxnSpPr>
        <p:spPr>
          <a:xfrm flipV="1">
            <a:off x="9589060" y="4940885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A6C615-B0F1-554F-BD90-BB7B2737A1F9}"/>
              </a:ext>
            </a:extLst>
          </p:cNvPr>
          <p:cNvCxnSpPr>
            <a:cxnSpLocks/>
          </p:cNvCxnSpPr>
          <p:nvPr/>
        </p:nvCxnSpPr>
        <p:spPr>
          <a:xfrm>
            <a:off x="9593643" y="5420874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3">
            <a:extLst>
              <a:ext uri="{FF2B5EF4-FFF2-40B4-BE49-F238E27FC236}">
                <a16:creationId xmlns:a16="http://schemas.microsoft.com/office/drawing/2014/main" id="{A1530819-CFF2-784F-B156-D5B200D1F7B2}"/>
              </a:ext>
            </a:extLst>
          </p:cNvPr>
          <p:cNvSpPr txBox="1">
            <a:spLocks noChangeArrowheads="1"/>
          </p:cNvSpPr>
          <p:nvPr/>
        </p:nvSpPr>
        <p:spPr>
          <a:xfrm>
            <a:off x="3131136" y="6112784"/>
            <a:ext cx="6552840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3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4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delivered quickly,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slightly delayed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139001-158F-E04E-B14C-22E51B8EE4F6}"/>
              </a:ext>
            </a:extLst>
          </p:cNvPr>
          <p:cNvGrpSpPr/>
          <p:nvPr/>
        </p:nvGrpSpPr>
        <p:grpSpPr>
          <a:xfrm>
            <a:off x="3362984" y="2996837"/>
            <a:ext cx="4052925" cy="379692"/>
            <a:chOff x="3362984" y="3078482"/>
            <a:chExt cx="4052925" cy="37969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CC4C434-4349-9848-9F84-175FFD031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84" y="3078482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A599EAD-1908-7B4D-BE12-F54DE17AAC1F}"/>
                </a:ext>
              </a:extLst>
            </p:cNvPr>
            <p:cNvSpPr/>
            <p:nvPr/>
          </p:nvSpPr>
          <p:spPr>
            <a:xfrm>
              <a:off x="3479865" y="3082818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Freeform 81">
            <a:extLst>
              <a:ext uri="{FF2B5EF4-FFF2-40B4-BE49-F238E27FC236}">
                <a16:creationId xmlns:a16="http://schemas.microsoft.com/office/drawing/2014/main" id="{27C532EA-BFD2-404B-8B7F-AED4CCC0C5BB}"/>
              </a:ext>
            </a:extLst>
          </p:cNvPr>
          <p:cNvSpPr/>
          <p:nvPr/>
        </p:nvSpPr>
        <p:spPr>
          <a:xfrm>
            <a:off x="3480625" y="3514585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6251B79A-82CC-EE46-BDAB-5DFEF23BC634}"/>
              </a:ext>
            </a:extLst>
          </p:cNvPr>
          <p:cNvSpPr/>
          <p:nvPr/>
        </p:nvSpPr>
        <p:spPr>
          <a:xfrm>
            <a:off x="3485129" y="36379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E6A3476-1999-1345-8D6A-A65A07A81BC6}"/>
              </a:ext>
            </a:extLst>
          </p:cNvPr>
          <p:cNvSpPr/>
          <p:nvPr/>
        </p:nvSpPr>
        <p:spPr>
          <a:xfrm>
            <a:off x="2575260" y="3867596"/>
            <a:ext cx="310918" cy="28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B95850-F975-554B-A851-C400502F2E61}"/>
              </a:ext>
            </a:extLst>
          </p:cNvPr>
          <p:cNvGrpSpPr/>
          <p:nvPr/>
        </p:nvGrpSpPr>
        <p:grpSpPr>
          <a:xfrm>
            <a:off x="1756483" y="3838869"/>
            <a:ext cx="1644347" cy="338554"/>
            <a:chOff x="1756483" y="3920514"/>
            <a:chExt cx="1644347" cy="338554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A992C62-3A33-7D48-89C3-EB8E55BA2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6483" y="4094530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2DC20D7-5316-ED4B-B148-233EA69384D1}"/>
                </a:ext>
              </a:extLst>
            </p:cNvPr>
            <p:cNvSpPr txBox="1"/>
            <p:nvPr/>
          </p:nvSpPr>
          <p:spPr>
            <a:xfrm>
              <a:off x="2554202" y="3920514"/>
              <a:ext cx="45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3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D930992-7C7D-004C-9449-5BFE9BFDD8E0}"/>
              </a:ext>
            </a:extLst>
          </p:cNvPr>
          <p:cNvSpPr/>
          <p:nvPr/>
        </p:nvSpPr>
        <p:spPr>
          <a:xfrm>
            <a:off x="2869378" y="5620136"/>
            <a:ext cx="269557" cy="229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6E9176-04A4-4049-8D46-A914A6515C94}"/>
              </a:ext>
            </a:extLst>
          </p:cNvPr>
          <p:cNvGrpSpPr/>
          <p:nvPr/>
        </p:nvGrpSpPr>
        <p:grpSpPr>
          <a:xfrm>
            <a:off x="1706138" y="5540101"/>
            <a:ext cx="1641326" cy="338554"/>
            <a:chOff x="1706138" y="5621746"/>
            <a:chExt cx="1641326" cy="33855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4A49DAA-8462-9940-9CD0-C2E7AF687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B3494F-7FF6-A54B-A8E4-608AD2391D06}"/>
                </a:ext>
              </a:extLst>
            </p:cNvPr>
            <p:cNvSpPr txBox="1"/>
            <p:nvPr/>
          </p:nvSpPr>
          <p:spPr>
            <a:xfrm>
              <a:off x="2801769" y="5621746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1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83964A-CEF8-0840-9517-A8B8DECAE2BF}"/>
              </a:ext>
            </a:extLst>
          </p:cNvPr>
          <p:cNvCxnSpPr/>
          <p:nvPr/>
        </p:nvCxnSpPr>
        <p:spPr>
          <a:xfrm>
            <a:off x="8570246" y="522980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A5BD844-1C68-2C49-A2EC-ED1905881BDE}"/>
              </a:ext>
            </a:extLst>
          </p:cNvPr>
          <p:cNvCxnSpPr/>
          <p:nvPr/>
        </p:nvCxnSpPr>
        <p:spPr>
          <a:xfrm>
            <a:off x="8585033" y="487532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5BF53AF-8AE1-FE47-836C-CDEFF7E52A75}"/>
              </a:ext>
            </a:extLst>
          </p:cNvPr>
          <p:cNvCxnSpPr/>
          <p:nvPr/>
        </p:nvCxnSpPr>
        <p:spPr>
          <a:xfrm>
            <a:off x="8579058" y="474322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F924132-D04A-CE46-B5AA-19A7E03B85A2}"/>
              </a:ext>
            </a:extLst>
          </p:cNvPr>
          <p:cNvCxnSpPr/>
          <p:nvPr/>
        </p:nvCxnSpPr>
        <p:spPr>
          <a:xfrm>
            <a:off x="8573083" y="461113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EE79FB-2AB7-1944-B3E9-380DE77AC71D}"/>
              </a:ext>
            </a:extLst>
          </p:cNvPr>
          <p:cNvCxnSpPr/>
          <p:nvPr/>
        </p:nvCxnSpPr>
        <p:spPr>
          <a:xfrm>
            <a:off x="8567108" y="447904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4AC4F8-39EC-0540-B030-76E0C4DBA4AC}"/>
              </a:ext>
            </a:extLst>
          </p:cNvPr>
          <p:cNvCxnSpPr/>
          <p:nvPr/>
        </p:nvCxnSpPr>
        <p:spPr>
          <a:xfrm>
            <a:off x="8561133" y="434694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12014ED-008F-BA4B-B3E4-E34CB1BF45E8}"/>
              </a:ext>
            </a:extLst>
          </p:cNvPr>
          <p:cNvCxnSpPr/>
          <p:nvPr/>
        </p:nvCxnSpPr>
        <p:spPr>
          <a:xfrm>
            <a:off x="8555158" y="421485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70DC42-1559-1644-A409-67A570055632}"/>
              </a:ext>
            </a:extLst>
          </p:cNvPr>
          <p:cNvCxnSpPr/>
          <p:nvPr/>
        </p:nvCxnSpPr>
        <p:spPr>
          <a:xfrm>
            <a:off x="8549183" y="408275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FD1EEB2-7DAB-B941-AFD5-A3CFF16F76A9}"/>
              </a:ext>
            </a:extLst>
          </p:cNvPr>
          <p:cNvCxnSpPr/>
          <p:nvPr/>
        </p:nvCxnSpPr>
        <p:spPr>
          <a:xfrm>
            <a:off x="8543208" y="395066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D3BD954-634B-6644-A90B-50FC6BDECD29}"/>
              </a:ext>
            </a:extLst>
          </p:cNvPr>
          <p:cNvCxnSpPr/>
          <p:nvPr/>
        </p:nvCxnSpPr>
        <p:spPr>
          <a:xfrm>
            <a:off x="8537233" y="381857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7A53AA-9739-AD4E-957C-0E53D7DB5AC9}"/>
              </a:ext>
            </a:extLst>
          </p:cNvPr>
          <p:cNvCxnSpPr/>
          <p:nvPr/>
        </p:nvCxnSpPr>
        <p:spPr>
          <a:xfrm>
            <a:off x="8531258" y="368647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C8F022-9CB8-1C42-8DB5-4D59316ECE2C}"/>
              </a:ext>
            </a:extLst>
          </p:cNvPr>
          <p:cNvCxnSpPr/>
          <p:nvPr/>
        </p:nvCxnSpPr>
        <p:spPr>
          <a:xfrm>
            <a:off x="8525283" y="355438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3DD33F9-0A00-594D-8C41-C8015AD82F72}"/>
              </a:ext>
            </a:extLst>
          </p:cNvPr>
          <p:cNvCxnSpPr/>
          <p:nvPr/>
        </p:nvCxnSpPr>
        <p:spPr>
          <a:xfrm>
            <a:off x="8540494" y="342228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23F69C-1925-D149-9B12-04B568003378}"/>
              </a:ext>
            </a:extLst>
          </p:cNvPr>
          <p:cNvCxnSpPr/>
          <p:nvPr/>
        </p:nvCxnSpPr>
        <p:spPr>
          <a:xfrm>
            <a:off x="8534519" y="329019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19ECB60-5B46-AE45-A221-25E834DF02A2}"/>
              </a:ext>
            </a:extLst>
          </p:cNvPr>
          <p:cNvCxnSpPr/>
          <p:nvPr/>
        </p:nvCxnSpPr>
        <p:spPr>
          <a:xfrm>
            <a:off x="8535606" y="315810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141A492-9389-BC42-9AD6-FD877A72086F}"/>
              </a:ext>
            </a:extLst>
          </p:cNvPr>
          <p:cNvCxnSpPr>
            <a:cxnSpLocks/>
          </p:cNvCxnSpPr>
          <p:nvPr/>
        </p:nvCxnSpPr>
        <p:spPr>
          <a:xfrm flipV="1">
            <a:off x="3452698" y="388044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75D5A67-ACB9-9442-AF6A-6A80567EB840}"/>
              </a:ext>
            </a:extLst>
          </p:cNvPr>
          <p:cNvCxnSpPr>
            <a:cxnSpLocks/>
          </p:cNvCxnSpPr>
          <p:nvPr/>
        </p:nvCxnSpPr>
        <p:spPr>
          <a:xfrm flipV="1">
            <a:off x="3392013" y="403143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9596F0D-B6EC-2945-8CB4-0E1E1D5AD7DD}"/>
              </a:ext>
            </a:extLst>
          </p:cNvPr>
          <p:cNvCxnSpPr>
            <a:cxnSpLocks/>
          </p:cNvCxnSpPr>
          <p:nvPr/>
        </p:nvCxnSpPr>
        <p:spPr>
          <a:xfrm flipV="1">
            <a:off x="3403873" y="416903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A73339A-4CD5-B346-BC4B-409B4A734600}"/>
              </a:ext>
            </a:extLst>
          </p:cNvPr>
          <p:cNvCxnSpPr>
            <a:cxnSpLocks/>
          </p:cNvCxnSpPr>
          <p:nvPr/>
        </p:nvCxnSpPr>
        <p:spPr>
          <a:xfrm flipV="1">
            <a:off x="3415733" y="431791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4E82B7D-B6B0-5E49-B5EA-5EF4ACA04353}"/>
              </a:ext>
            </a:extLst>
          </p:cNvPr>
          <p:cNvCxnSpPr>
            <a:cxnSpLocks/>
          </p:cNvCxnSpPr>
          <p:nvPr/>
        </p:nvCxnSpPr>
        <p:spPr>
          <a:xfrm flipV="1">
            <a:off x="3474493" y="548050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91879A8-0926-494A-AFEC-FF68C9813BC4}"/>
              </a:ext>
            </a:extLst>
          </p:cNvPr>
          <p:cNvCxnSpPr>
            <a:cxnSpLocks/>
          </p:cNvCxnSpPr>
          <p:nvPr/>
        </p:nvCxnSpPr>
        <p:spPr>
          <a:xfrm flipV="1">
            <a:off x="3486353" y="563502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507924-2642-2E4A-B965-3980D43C6FC2}"/>
              </a:ext>
            </a:extLst>
          </p:cNvPr>
          <p:cNvCxnSpPr>
            <a:cxnSpLocks/>
          </p:cNvCxnSpPr>
          <p:nvPr/>
        </p:nvCxnSpPr>
        <p:spPr>
          <a:xfrm flipV="1">
            <a:off x="3467438" y="444583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40FCC8C-1CDF-F74A-8D71-FAD9D56B23BE}"/>
              </a:ext>
            </a:extLst>
          </p:cNvPr>
          <p:cNvCxnSpPr>
            <a:cxnSpLocks/>
          </p:cNvCxnSpPr>
          <p:nvPr/>
        </p:nvCxnSpPr>
        <p:spPr>
          <a:xfrm flipV="1">
            <a:off x="3406753" y="459682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13710B9-4E09-6546-84E7-51A34B4A682F}"/>
              </a:ext>
            </a:extLst>
          </p:cNvPr>
          <p:cNvCxnSpPr>
            <a:cxnSpLocks/>
          </p:cNvCxnSpPr>
          <p:nvPr/>
        </p:nvCxnSpPr>
        <p:spPr>
          <a:xfrm flipV="1">
            <a:off x="3418613" y="473441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6F247EF-6956-BD45-8828-12139F2A4EEC}"/>
              </a:ext>
            </a:extLst>
          </p:cNvPr>
          <p:cNvCxnSpPr>
            <a:cxnSpLocks/>
          </p:cNvCxnSpPr>
          <p:nvPr/>
        </p:nvCxnSpPr>
        <p:spPr>
          <a:xfrm flipV="1">
            <a:off x="3430473" y="488330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9B5414-8980-C44E-B920-21357775D36A}"/>
              </a:ext>
            </a:extLst>
          </p:cNvPr>
          <p:cNvCxnSpPr>
            <a:cxnSpLocks/>
          </p:cNvCxnSpPr>
          <p:nvPr/>
        </p:nvCxnSpPr>
        <p:spPr>
          <a:xfrm flipV="1">
            <a:off x="3482178" y="5011221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BD9DD7F-37C8-7249-AED1-061EEF79955D}"/>
              </a:ext>
            </a:extLst>
          </p:cNvPr>
          <p:cNvCxnSpPr>
            <a:cxnSpLocks/>
          </p:cNvCxnSpPr>
          <p:nvPr/>
        </p:nvCxnSpPr>
        <p:spPr>
          <a:xfrm flipV="1">
            <a:off x="3421493" y="516221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653DAD-6F81-DD48-9FA3-F92B26F86AA6}"/>
              </a:ext>
            </a:extLst>
          </p:cNvPr>
          <p:cNvCxnSpPr>
            <a:cxnSpLocks/>
          </p:cNvCxnSpPr>
          <p:nvPr/>
        </p:nvCxnSpPr>
        <p:spPr>
          <a:xfrm flipV="1">
            <a:off x="3433353" y="529980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5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78" grpId="0"/>
      <p:bldP spid="82" grpId="0" animBg="1"/>
      <p:bldP spid="8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7517-A5D0-A648-8EB9-F789947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E680-F0D0-DC40-957D-78D92B50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8258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713FF"/>
                </a:solidFill>
              </a:rPr>
              <a:t>Does this solve head of line blocking problem??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D952B-B002-504B-93AF-B101A319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FA42-5E26-EF4A-884B-4B75314C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1A236-EFFC-C44E-9583-B0FB41C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35</a:t>
            </a:fld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68B5CD2-21BC-AE4E-B9A7-7EFC61F46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820863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1732A7B-C669-9C44-A659-D69AAE72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10612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9" name="Group 34">
            <a:extLst>
              <a:ext uri="{FF2B5EF4-FFF2-40B4-BE49-F238E27FC236}">
                <a16:creationId xmlns:a16="http://schemas.microsoft.com/office/drawing/2014/main" id="{6D671D41-0683-1E40-9231-FC5F1F473C58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180558"/>
            <a:ext cx="422275" cy="685800"/>
            <a:chOff x="4140" y="429"/>
            <a:chExt cx="1425" cy="2396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A42264C4-CDAF-6E48-9D31-23CB0A875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36">
              <a:extLst>
                <a:ext uri="{FF2B5EF4-FFF2-40B4-BE49-F238E27FC236}">
                  <a16:creationId xmlns:a16="http://schemas.microsoft.com/office/drawing/2014/main" id="{12434DE5-82D2-EE45-B8F6-753C48775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DDA9E8CF-6660-FF46-ABCC-6DB1862F6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5085425B-7A9A-7E41-B727-B9B43E62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48B100D7-4353-BB43-B55E-5DF82F3F4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5" name="Group 40">
              <a:extLst>
                <a:ext uri="{FF2B5EF4-FFF2-40B4-BE49-F238E27FC236}">
                  <a16:creationId xmlns:a16="http://schemas.microsoft.com/office/drawing/2014/main" id="{B3581786-7480-9648-A8B4-361E65EF5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" name="AutoShape 41">
                <a:extLst>
                  <a:ext uri="{FF2B5EF4-FFF2-40B4-BE49-F238E27FC236}">
                    <a16:creationId xmlns:a16="http://schemas.microsoft.com/office/drawing/2014/main" id="{322EFB33-B872-3542-804B-103085136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1" name="AutoShape 42">
                <a:extLst>
                  <a:ext uri="{FF2B5EF4-FFF2-40B4-BE49-F238E27FC236}">
                    <a16:creationId xmlns:a16="http://schemas.microsoft.com/office/drawing/2014/main" id="{19038A21-524E-794C-BBE8-C67389E25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C47D3B5B-EB36-BB4E-957E-C0256D76D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7" name="Group 44">
              <a:extLst>
                <a:ext uri="{FF2B5EF4-FFF2-40B4-BE49-F238E27FC236}">
                  <a16:creationId xmlns:a16="http://schemas.microsoft.com/office/drawing/2014/main" id="{93092A5E-9DB5-1148-A169-E3A71C645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8" name="AutoShape 45">
                <a:extLst>
                  <a:ext uri="{FF2B5EF4-FFF2-40B4-BE49-F238E27FC236}">
                    <a16:creationId xmlns:a16="http://schemas.microsoft.com/office/drawing/2014/main" id="{9F4C12B9-DE73-2E42-8FCA-8FE1C598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9" name="AutoShape 46">
                <a:extLst>
                  <a:ext uri="{FF2B5EF4-FFF2-40B4-BE49-F238E27FC236}">
                    <a16:creationId xmlns:a16="http://schemas.microsoft.com/office/drawing/2014/main" id="{7653599E-13F8-AA43-A716-EC25E2358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8788A001-E9D3-CB4F-B065-E8826A176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98874594-699C-AD43-AE38-A5EF3FB8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0" name="Group 49">
              <a:extLst>
                <a:ext uri="{FF2B5EF4-FFF2-40B4-BE49-F238E27FC236}">
                  <a16:creationId xmlns:a16="http://schemas.microsoft.com/office/drawing/2014/main" id="{4C014679-C0C2-3244-B47C-D2A35FF29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" name="AutoShape 50">
                <a:extLst>
                  <a:ext uri="{FF2B5EF4-FFF2-40B4-BE49-F238E27FC236}">
                    <a16:creationId xmlns:a16="http://schemas.microsoft.com/office/drawing/2014/main" id="{5231BAE2-1B73-584F-BFAF-64A81298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7" name="AutoShape 51">
                <a:extLst>
                  <a:ext uri="{FF2B5EF4-FFF2-40B4-BE49-F238E27FC236}">
                    <a16:creationId xmlns:a16="http://schemas.microsoft.com/office/drawing/2014/main" id="{A2C95411-C1F8-BC48-89FE-6D39433E8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18604EC3-33BD-164A-B442-FF335F0A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B0ED46E7-8513-674C-A000-F3480D0828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" name="AutoShape 54">
                <a:extLst>
                  <a:ext uri="{FF2B5EF4-FFF2-40B4-BE49-F238E27FC236}">
                    <a16:creationId xmlns:a16="http://schemas.microsoft.com/office/drawing/2014/main" id="{694504E1-B641-6E48-A6EA-B2DA30396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5" name="AutoShape 55">
                <a:extLst>
                  <a:ext uri="{FF2B5EF4-FFF2-40B4-BE49-F238E27FC236}">
                    <a16:creationId xmlns:a16="http://schemas.microsoft.com/office/drawing/2014/main" id="{ACB9FBC3-1D3B-1541-99AB-7F955F43D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3" name="Rectangle 56">
              <a:extLst>
                <a:ext uri="{FF2B5EF4-FFF2-40B4-BE49-F238E27FC236}">
                  <a16:creationId xmlns:a16="http://schemas.microsoft.com/office/drawing/2014/main" id="{95DF9762-CD32-9B40-84B4-724C870B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4" name="Freeform 57">
              <a:extLst>
                <a:ext uri="{FF2B5EF4-FFF2-40B4-BE49-F238E27FC236}">
                  <a16:creationId xmlns:a16="http://schemas.microsoft.com/office/drawing/2014/main" id="{69CB9040-DABF-2C4B-88E3-F36FDFB0E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58">
              <a:extLst>
                <a:ext uri="{FF2B5EF4-FFF2-40B4-BE49-F238E27FC236}">
                  <a16:creationId xmlns:a16="http://schemas.microsoft.com/office/drawing/2014/main" id="{F8455903-E6A0-4848-938D-4F35D0913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59">
              <a:extLst>
                <a:ext uri="{FF2B5EF4-FFF2-40B4-BE49-F238E27FC236}">
                  <a16:creationId xmlns:a16="http://schemas.microsoft.com/office/drawing/2014/main" id="{9378A16E-64F7-0647-ACA8-36D8AAACD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5AAF6B90-0F72-C547-BB98-227A5363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61">
              <a:extLst>
                <a:ext uri="{FF2B5EF4-FFF2-40B4-BE49-F238E27FC236}">
                  <a16:creationId xmlns:a16="http://schemas.microsoft.com/office/drawing/2014/main" id="{0C8FB2F4-35B7-ED46-9F29-FE462469D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9" name="AutoShape 62">
              <a:extLst>
                <a:ext uri="{FF2B5EF4-FFF2-40B4-BE49-F238E27FC236}">
                  <a16:creationId xmlns:a16="http://schemas.microsoft.com/office/drawing/2014/main" id="{B1C3FABF-1D9D-7B45-A43E-027937252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Oval 63">
              <a:extLst>
                <a:ext uri="{FF2B5EF4-FFF2-40B4-BE49-F238E27FC236}">
                  <a16:creationId xmlns:a16="http://schemas.microsoft.com/office/drawing/2014/main" id="{BF131EEA-A528-1543-9484-A9A3C4924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Oval 64">
              <a:extLst>
                <a:ext uri="{FF2B5EF4-FFF2-40B4-BE49-F238E27FC236}">
                  <a16:creationId xmlns:a16="http://schemas.microsoft.com/office/drawing/2014/main" id="{9C77864B-E14F-6C4A-99A7-5664EF540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Oval 65">
              <a:extLst>
                <a:ext uri="{FF2B5EF4-FFF2-40B4-BE49-F238E27FC236}">
                  <a16:creationId xmlns:a16="http://schemas.microsoft.com/office/drawing/2014/main" id="{317251E7-A140-4B4F-860B-DC6AAE22E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22460C8-1D07-794B-92EB-8B2035D8C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2" name="Group 67">
            <a:extLst>
              <a:ext uri="{FF2B5EF4-FFF2-40B4-BE49-F238E27FC236}">
                <a16:creationId xmlns:a16="http://schemas.microsoft.com/office/drawing/2014/main" id="{865F326B-3307-7748-B996-E14F93106B8D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10319"/>
            <a:ext cx="742950" cy="742950"/>
            <a:chOff x="-44" y="1473"/>
            <a:chExt cx="981" cy="1105"/>
          </a:xfrm>
        </p:grpSpPr>
        <p:pic>
          <p:nvPicPr>
            <p:cNvPr id="43" name="Picture 68" descr="desktop_computer_stylized_medium">
              <a:extLst>
                <a:ext uri="{FF2B5EF4-FFF2-40B4-BE49-F238E27FC236}">
                  <a16:creationId xmlns:a16="http://schemas.microsoft.com/office/drawing/2014/main" id="{BD216B56-E55B-1744-A0CE-CD224A4E7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CCAFC766-1B97-5D43-B81D-726270AF87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E3FE88-E446-F741-9BDE-A3D62D214F9F}"/>
              </a:ext>
            </a:extLst>
          </p:cNvPr>
          <p:cNvCxnSpPr>
            <a:cxnSpLocks/>
          </p:cNvCxnSpPr>
          <p:nvPr/>
        </p:nvCxnSpPr>
        <p:spPr>
          <a:xfrm>
            <a:off x="3526536" y="2709839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A036F9-3E84-2640-9934-61405BE17F8C}"/>
              </a:ext>
            </a:extLst>
          </p:cNvPr>
          <p:cNvSpPr txBox="1"/>
          <p:nvPr/>
        </p:nvSpPr>
        <p:spPr>
          <a:xfrm>
            <a:off x="6093263" y="2585951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D103E-F5BC-D449-9988-AC4404AD4766}"/>
              </a:ext>
            </a:extLst>
          </p:cNvPr>
          <p:cNvSpPr txBox="1"/>
          <p:nvPr/>
        </p:nvSpPr>
        <p:spPr>
          <a:xfrm>
            <a:off x="5291796" y="25151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EBFA68-E87C-D44C-A013-44781F9F7A82}"/>
              </a:ext>
            </a:extLst>
          </p:cNvPr>
          <p:cNvSpPr txBox="1"/>
          <p:nvPr/>
        </p:nvSpPr>
        <p:spPr>
          <a:xfrm>
            <a:off x="4513773" y="245645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61105B-AC53-6C4E-87BF-BBC31193C00C}"/>
              </a:ext>
            </a:extLst>
          </p:cNvPr>
          <p:cNvSpPr txBox="1"/>
          <p:nvPr/>
        </p:nvSpPr>
        <p:spPr>
          <a:xfrm>
            <a:off x="3721264" y="23922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A818C4-6835-DA4C-8F1B-CC91558214D8}"/>
              </a:ext>
            </a:extLst>
          </p:cNvPr>
          <p:cNvCxnSpPr>
            <a:cxnSpLocks/>
          </p:cNvCxnSpPr>
          <p:nvPr/>
        </p:nvCxnSpPr>
        <p:spPr>
          <a:xfrm flipH="1">
            <a:off x="3347464" y="5453003"/>
            <a:ext cx="4093672" cy="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D176229-392A-BE4F-BE02-2A13348691BB}"/>
              </a:ext>
            </a:extLst>
          </p:cNvPr>
          <p:cNvSpPr/>
          <p:nvPr/>
        </p:nvSpPr>
        <p:spPr>
          <a:xfrm>
            <a:off x="8620343" y="3027223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86A8F8-A8D6-7F4C-863C-AEECD12110FB}"/>
              </a:ext>
            </a:extLst>
          </p:cNvPr>
          <p:cNvSpPr/>
          <p:nvPr/>
        </p:nvSpPr>
        <p:spPr>
          <a:xfrm>
            <a:off x="8624001" y="5013179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188800E-DB67-7248-BDFF-99A56AE9C4DE}"/>
              </a:ext>
            </a:extLst>
          </p:cNvPr>
          <p:cNvSpPr/>
          <p:nvPr/>
        </p:nvSpPr>
        <p:spPr>
          <a:xfrm>
            <a:off x="3486512" y="3753965"/>
            <a:ext cx="3867383" cy="1978529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67383 w 3876052"/>
              <a:gd name="connsiteY0" fmla="*/ 0 h 2226179"/>
              <a:gd name="connsiteX1" fmla="*/ 411 w 3876052"/>
              <a:gd name="connsiteY1" fmla="*/ 273465 h 2226179"/>
              <a:gd name="connsiteX2" fmla="*/ 411 w 3876052"/>
              <a:gd name="connsiteY2" fmla="*/ 2226179 h 2226179"/>
              <a:gd name="connsiteX3" fmla="*/ 3875929 w 3876052"/>
              <a:gd name="connsiteY3" fmla="*/ 1956987 h 2226179"/>
              <a:gd name="connsiteX4" fmla="*/ 3867383 w 3876052"/>
              <a:gd name="connsiteY4" fmla="*/ 0 h 2226179"/>
              <a:gd name="connsiteX0" fmla="*/ 3867383 w 3871845"/>
              <a:gd name="connsiteY0" fmla="*/ 0 h 2226179"/>
              <a:gd name="connsiteX1" fmla="*/ 411 w 3871845"/>
              <a:gd name="connsiteY1" fmla="*/ 273465 h 2226179"/>
              <a:gd name="connsiteX2" fmla="*/ 411 w 3871845"/>
              <a:gd name="connsiteY2" fmla="*/ 2226179 h 2226179"/>
              <a:gd name="connsiteX3" fmla="*/ 3871656 w 3871845"/>
              <a:gd name="connsiteY3" fmla="*/ 1969806 h 2226179"/>
              <a:gd name="connsiteX4" fmla="*/ 3867383 w 3871845"/>
              <a:gd name="connsiteY4" fmla="*/ 0 h 2226179"/>
              <a:gd name="connsiteX0" fmla="*/ 3867383 w 3872034"/>
              <a:gd name="connsiteY0" fmla="*/ 0 h 2226179"/>
              <a:gd name="connsiteX1" fmla="*/ 411 w 3872034"/>
              <a:gd name="connsiteY1" fmla="*/ 273465 h 2226179"/>
              <a:gd name="connsiteX2" fmla="*/ 411 w 3872034"/>
              <a:gd name="connsiteY2" fmla="*/ 2226179 h 2226179"/>
              <a:gd name="connsiteX3" fmla="*/ 3871656 w 3872034"/>
              <a:gd name="connsiteY3" fmla="*/ 1969806 h 2226179"/>
              <a:gd name="connsiteX4" fmla="*/ 3867383 w 3872034"/>
              <a:gd name="connsiteY4" fmla="*/ 0 h 2226179"/>
              <a:gd name="connsiteX0" fmla="*/ 3867383 w 3868169"/>
              <a:gd name="connsiteY0" fmla="*/ 0 h 2226179"/>
              <a:gd name="connsiteX1" fmla="*/ 411 w 3868169"/>
              <a:gd name="connsiteY1" fmla="*/ 273465 h 2226179"/>
              <a:gd name="connsiteX2" fmla="*/ 411 w 3868169"/>
              <a:gd name="connsiteY2" fmla="*/ 2226179 h 2226179"/>
              <a:gd name="connsiteX3" fmla="*/ 3863110 w 3868169"/>
              <a:gd name="connsiteY3" fmla="*/ 1969806 h 2226179"/>
              <a:gd name="connsiteX4" fmla="*/ 3867383 w 3868169"/>
              <a:gd name="connsiteY4" fmla="*/ 0 h 2226179"/>
              <a:gd name="connsiteX0" fmla="*/ 3867383 w 3867817"/>
              <a:gd name="connsiteY0" fmla="*/ 0 h 2226179"/>
              <a:gd name="connsiteX1" fmla="*/ 411 w 3867817"/>
              <a:gd name="connsiteY1" fmla="*/ 273465 h 2226179"/>
              <a:gd name="connsiteX2" fmla="*/ 411 w 3867817"/>
              <a:gd name="connsiteY2" fmla="*/ 2226179 h 2226179"/>
              <a:gd name="connsiteX3" fmla="*/ 3856760 w 3867817"/>
              <a:gd name="connsiteY3" fmla="*/ 1718981 h 2226179"/>
              <a:gd name="connsiteX4" fmla="*/ 3867383 w 3867817"/>
              <a:gd name="connsiteY4" fmla="*/ 0 h 2226179"/>
              <a:gd name="connsiteX0" fmla="*/ 3867383 w 3867817"/>
              <a:gd name="connsiteY0" fmla="*/ 0 h 1978529"/>
              <a:gd name="connsiteX1" fmla="*/ 411 w 3867817"/>
              <a:gd name="connsiteY1" fmla="*/ 273465 h 1978529"/>
              <a:gd name="connsiteX2" fmla="*/ 411 w 3867817"/>
              <a:gd name="connsiteY2" fmla="*/ 1978529 h 1978529"/>
              <a:gd name="connsiteX3" fmla="*/ 3856760 w 3867817"/>
              <a:gd name="connsiteY3" fmla="*/ 1718981 h 1978529"/>
              <a:gd name="connsiteX4" fmla="*/ 3867383 w 3867817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401038D-B4BA-6243-89D6-D5E27035C912}"/>
              </a:ext>
            </a:extLst>
          </p:cNvPr>
          <p:cNvSpPr/>
          <p:nvPr/>
        </p:nvSpPr>
        <p:spPr>
          <a:xfrm>
            <a:off x="3479865" y="31260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600B948-7E89-7942-8CA6-88D5429675C7}"/>
              </a:ext>
            </a:extLst>
          </p:cNvPr>
          <p:cNvSpPr/>
          <p:nvPr/>
        </p:nvSpPr>
        <p:spPr>
          <a:xfrm>
            <a:off x="3479865" y="3254973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FED2C0C-B167-9B46-A868-A5B47C105E2B}"/>
              </a:ext>
            </a:extLst>
          </p:cNvPr>
          <p:cNvSpPr/>
          <p:nvPr/>
        </p:nvSpPr>
        <p:spPr>
          <a:xfrm>
            <a:off x="3485129" y="3386441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F701C5-AB56-BF4E-95C5-3CACF581A2C7}"/>
              </a:ext>
            </a:extLst>
          </p:cNvPr>
          <p:cNvSpPr/>
          <p:nvPr/>
        </p:nvSpPr>
        <p:spPr>
          <a:xfrm>
            <a:off x="2231742" y="3360030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18856-14BA-6740-A5F9-AE99A5434F8B}"/>
              </a:ext>
            </a:extLst>
          </p:cNvPr>
          <p:cNvGrpSpPr/>
          <p:nvPr/>
        </p:nvGrpSpPr>
        <p:grpSpPr>
          <a:xfrm>
            <a:off x="1770738" y="3304144"/>
            <a:ext cx="1641327" cy="338554"/>
            <a:chOff x="1770738" y="3385789"/>
            <a:chExt cx="1641327" cy="33855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361A108-4B42-344B-B17F-47D815761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738" y="3564111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CAD2C6-4602-1348-9132-05CB30E0DD31}"/>
                </a:ext>
              </a:extLst>
            </p:cNvPr>
            <p:cNvSpPr txBox="1"/>
            <p:nvPr/>
          </p:nvSpPr>
          <p:spPr>
            <a:xfrm>
              <a:off x="2156066" y="3385789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2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CFA5E9D-FCDB-F149-862A-7B620666B0CA}"/>
              </a:ext>
            </a:extLst>
          </p:cNvPr>
          <p:cNvSpPr/>
          <p:nvPr/>
        </p:nvSpPr>
        <p:spPr>
          <a:xfrm>
            <a:off x="2369264" y="3646506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4D2303-6D2E-E441-B434-B9DEDA1C5A84}"/>
              </a:ext>
            </a:extLst>
          </p:cNvPr>
          <p:cNvGrpSpPr/>
          <p:nvPr/>
        </p:nvGrpSpPr>
        <p:grpSpPr>
          <a:xfrm>
            <a:off x="1759658" y="3580118"/>
            <a:ext cx="1641172" cy="338554"/>
            <a:chOff x="1759658" y="3661763"/>
            <a:chExt cx="1641172" cy="33855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4BDDC5-EF69-EA4A-A7F0-4A69C051B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658" y="3839649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213C38-658F-894B-BB72-9962797B4F23}"/>
                </a:ext>
              </a:extLst>
            </p:cNvPr>
            <p:cNvSpPr txBox="1"/>
            <p:nvPr/>
          </p:nvSpPr>
          <p:spPr>
            <a:xfrm>
              <a:off x="2315510" y="366176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4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D958F2F-90CC-664A-88E5-23039D564ABD}"/>
              </a:ext>
            </a:extLst>
          </p:cNvPr>
          <p:cNvSpPr/>
          <p:nvPr/>
        </p:nvSpPr>
        <p:spPr>
          <a:xfrm>
            <a:off x="8624002" y="5132934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534719-D434-9E4D-82EF-2E9623391397}"/>
              </a:ext>
            </a:extLst>
          </p:cNvPr>
          <p:cNvSpPr/>
          <p:nvPr/>
        </p:nvSpPr>
        <p:spPr>
          <a:xfrm>
            <a:off x="8624002" y="5222055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C6D88-D1A2-9A44-991C-3659E5B4CBD6}"/>
              </a:ext>
            </a:extLst>
          </p:cNvPr>
          <p:cNvSpPr/>
          <p:nvPr/>
        </p:nvSpPr>
        <p:spPr>
          <a:xfrm>
            <a:off x="8620344" y="5343759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946A9-F5B1-744B-9612-39D54CA0B5E6}"/>
              </a:ext>
            </a:extLst>
          </p:cNvPr>
          <p:cNvSpPr txBox="1"/>
          <p:nvPr/>
        </p:nvSpPr>
        <p:spPr>
          <a:xfrm>
            <a:off x="8345639" y="2269001"/>
            <a:ext cx="165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data requested</a:t>
            </a:r>
          </a:p>
        </p:txBody>
      </p:sp>
      <p:sp>
        <p:nvSpPr>
          <p:cNvPr id="69" name="Left Arrow 68">
            <a:extLst>
              <a:ext uri="{FF2B5EF4-FFF2-40B4-BE49-F238E27FC236}">
                <a16:creationId xmlns:a16="http://schemas.microsoft.com/office/drawing/2014/main" id="{537E9672-2003-8244-97C9-D60B9427FEF7}"/>
              </a:ext>
            </a:extLst>
          </p:cNvPr>
          <p:cNvSpPr/>
          <p:nvPr/>
        </p:nvSpPr>
        <p:spPr>
          <a:xfrm>
            <a:off x="7955470" y="3986376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D803FB-A6F1-1B48-88B6-8397EBCBDEC8}"/>
              </a:ext>
            </a:extLst>
          </p:cNvPr>
          <p:cNvSpPr txBox="1"/>
          <p:nvPr/>
        </p:nvSpPr>
        <p:spPr>
          <a:xfrm>
            <a:off x="9706653" y="381709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158648-52FB-2240-9286-BA86E0942AE7}"/>
              </a:ext>
            </a:extLst>
          </p:cNvPr>
          <p:cNvSpPr/>
          <p:nvPr/>
        </p:nvSpPr>
        <p:spPr>
          <a:xfrm>
            <a:off x="10303411" y="3777191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EFEDE9-04D2-404A-A070-85040FDD431A}"/>
              </a:ext>
            </a:extLst>
          </p:cNvPr>
          <p:cNvSpPr txBox="1"/>
          <p:nvPr/>
        </p:nvSpPr>
        <p:spPr>
          <a:xfrm>
            <a:off x="9717406" y="466630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75F77D-4FFA-8541-81DA-40287050A134}"/>
              </a:ext>
            </a:extLst>
          </p:cNvPr>
          <p:cNvSpPr txBox="1"/>
          <p:nvPr/>
        </p:nvSpPr>
        <p:spPr>
          <a:xfrm>
            <a:off x="9717374" y="5020252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6FA271-5532-FB4F-9DEC-48249E7E8012}"/>
              </a:ext>
            </a:extLst>
          </p:cNvPr>
          <p:cNvSpPr txBox="1"/>
          <p:nvPr/>
        </p:nvSpPr>
        <p:spPr>
          <a:xfrm>
            <a:off x="9722211" y="534375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DCBDBE-A01C-1C47-B63B-79E63ECC2F2D}"/>
              </a:ext>
            </a:extLst>
          </p:cNvPr>
          <p:cNvCxnSpPr>
            <a:cxnSpLocks/>
          </p:cNvCxnSpPr>
          <p:nvPr/>
        </p:nvCxnSpPr>
        <p:spPr>
          <a:xfrm>
            <a:off x="9583543" y="5243236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C7455EE-8DFF-FC4C-B107-F61E370343C5}"/>
              </a:ext>
            </a:extLst>
          </p:cNvPr>
          <p:cNvCxnSpPr>
            <a:cxnSpLocks/>
          </p:cNvCxnSpPr>
          <p:nvPr/>
        </p:nvCxnSpPr>
        <p:spPr>
          <a:xfrm flipV="1">
            <a:off x="9589060" y="4940885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A6C615-B0F1-554F-BD90-BB7B2737A1F9}"/>
              </a:ext>
            </a:extLst>
          </p:cNvPr>
          <p:cNvCxnSpPr>
            <a:cxnSpLocks/>
          </p:cNvCxnSpPr>
          <p:nvPr/>
        </p:nvCxnSpPr>
        <p:spPr>
          <a:xfrm>
            <a:off x="9593643" y="5420874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3">
            <a:extLst>
              <a:ext uri="{FF2B5EF4-FFF2-40B4-BE49-F238E27FC236}">
                <a16:creationId xmlns:a16="http://schemas.microsoft.com/office/drawing/2014/main" id="{A1530819-CFF2-784F-B156-D5B200D1F7B2}"/>
              </a:ext>
            </a:extLst>
          </p:cNvPr>
          <p:cNvSpPr txBox="1">
            <a:spLocks noChangeArrowheads="1"/>
          </p:cNvSpPr>
          <p:nvPr/>
        </p:nvSpPr>
        <p:spPr>
          <a:xfrm>
            <a:off x="3131136" y="6112784"/>
            <a:ext cx="6552840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3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4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delivered quickly, O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slightly delayed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139001-158F-E04E-B14C-22E51B8EE4F6}"/>
              </a:ext>
            </a:extLst>
          </p:cNvPr>
          <p:cNvGrpSpPr/>
          <p:nvPr/>
        </p:nvGrpSpPr>
        <p:grpSpPr>
          <a:xfrm>
            <a:off x="3362984" y="2996837"/>
            <a:ext cx="4052925" cy="379692"/>
            <a:chOff x="3362984" y="3078482"/>
            <a:chExt cx="4052925" cy="37969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CC4C434-4349-9848-9F84-175FFD031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84" y="3078482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A599EAD-1908-7B4D-BE12-F54DE17AAC1F}"/>
                </a:ext>
              </a:extLst>
            </p:cNvPr>
            <p:cNvSpPr/>
            <p:nvPr/>
          </p:nvSpPr>
          <p:spPr>
            <a:xfrm>
              <a:off x="3479865" y="3082818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Freeform 81">
            <a:extLst>
              <a:ext uri="{FF2B5EF4-FFF2-40B4-BE49-F238E27FC236}">
                <a16:creationId xmlns:a16="http://schemas.microsoft.com/office/drawing/2014/main" id="{27C532EA-BFD2-404B-8B7F-AED4CCC0C5BB}"/>
              </a:ext>
            </a:extLst>
          </p:cNvPr>
          <p:cNvSpPr/>
          <p:nvPr/>
        </p:nvSpPr>
        <p:spPr>
          <a:xfrm>
            <a:off x="3480625" y="3514585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6251B79A-82CC-EE46-BDAB-5DFEF23BC634}"/>
              </a:ext>
            </a:extLst>
          </p:cNvPr>
          <p:cNvSpPr/>
          <p:nvPr/>
        </p:nvSpPr>
        <p:spPr>
          <a:xfrm>
            <a:off x="3485129" y="36379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E6A3476-1999-1345-8D6A-A65A07A81BC6}"/>
              </a:ext>
            </a:extLst>
          </p:cNvPr>
          <p:cNvSpPr/>
          <p:nvPr/>
        </p:nvSpPr>
        <p:spPr>
          <a:xfrm>
            <a:off x="2575260" y="3867596"/>
            <a:ext cx="310918" cy="28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B95850-F975-554B-A851-C400502F2E61}"/>
              </a:ext>
            </a:extLst>
          </p:cNvPr>
          <p:cNvGrpSpPr/>
          <p:nvPr/>
        </p:nvGrpSpPr>
        <p:grpSpPr>
          <a:xfrm>
            <a:off x="1756483" y="3838869"/>
            <a:ext cx="1644347" cy="338554"/>
            <a:chOff x="1756483" y="3920514"/>
            <a:chExt cx="1644347" cy="338554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A992C62-3A33-7D48-89C3-EB8E55BA2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6483" y="4094530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2DC20D7-5316-ED4B-B148-233EA69384D1}"/>
                </a:ext>
              </a:extLst>
            </p:cNvPr>
            <p:cNvSpPr txBox="1"/>
            <p:nvPr/>
          </p:nvSpPr>
          <p:spPr>
            <a:xfrm>
              <a:off x="2554202" y="3920514"/>
              <a:ext cx="45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3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D930992-7C7D-004C-9449-5BFE9BFDD8E0}"/>
              </a:ext>
            </a:extLst>
          </p:cNvPr>
          <p:cNvSpPr/>
          <p:nvPr/>
        </p:nvSpPr>
        <p:spPr>
          <a:xfrm>
            <a:off x="2869378" y="5620136"/>
            <a:ext cx="269557" cy="229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6E9176-04A4-4049-8D46-A914A6515C94}"/>
              </a:ext>
            </a:extLst>
          </p:cNvPr>
          <p:cNvGrpSpPr/>
          <p:nvPr/>
        </p:nvGrpSpPr>
        <p:grpSpPr>
          <a:xfrm>
            <a:off x="1706138" y="5540101"/>
            <a:ext cx="1641326" cy="338554"/>
            <a:chOff x="1706138" y="5621746"/>
            <a:chExt cx="1641326" cy="33855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4A49DAA-8462-9940-9CD0-C2E7AF687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B3494F-7FF6-A54B-A8E4-608AD2391D06}"/>
                </a:ext>
              </a:extLst>
            </p:cNvPr>
            <p:cNvSpPr txBox="1"/>
            <p:nvPr/>
          </p:nvSpPr>
          <p:spPr>
            <a:xfrm>
              <a:off x="2801769" y="5621746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</a:t>
              </a:r>
              <a:r>
                <a:rPr lang="en-US" sz="1600" baseline="-25000" dirty="0"/>
                <a:t>1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83964A-CEF8-0840-9517-A8B8DECAE2BF}"/>
              </a:ext>
            </a:extLst>
          </p:cNvPr>
          <p:cNvCxnSpPr/>
          <p:nvPr/>
        </p:nvCxnSpPr>
        <p:spPr>
          <a:xfrm>
            <a:off x="8570246" y="522980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A5BD844-1C68-2C49-A2EC-ED1905881BDE}"/>
              </a:ext>
            </a:extLst>
          </p:cNvPr>
          <p:cNvCxnSpPr/>
          <p:nvPr/>
        </p:nvCxnSpPr>
        <p:spPr>
          <a:xfrm>
            <a:off x="8585033" y="487532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5BF53AF-8AE1-FE47-836C-CDEFF7E52A75}"/>
              </a:ext>
            </a:extLst>
          </p:cNvPr>
          <p:cNvCxnSpPr/>
          <p:nvPr/>
        </p:nvCxnSpPr>
        <p:spPr>
          <a:xfrm>
            <a:off x="8579058" y="474322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F924132-D04A-CE46-B5AA-19A7E03B85A2}"/>
              </a:ext>
            </a:extLst>
          </p:cNvPr>
          <p:cNvCxnSpPr/>
          <p:nvPr/>
        </p:nvCxnSpPr>
        <p:spPr>
          <a:xfrm>
            <a:off x="8573083" y="461113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EE79FB-2AB7-1944-B3E9-380DE77AC71D}"/>
              </a:ext>
            </a:extLst>
          </p:cNvPr>
          <p:cNvCxnSpPr/>
          <p:nvPr/>
        </p:nvCxnSpPr>
        <p:spPr>
          <a:xfrm>
            <a:off x="8567108" y="447904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4AC4F8-39EC-0540-B030-76E0C4DBA4AC}"/>
              </a:ext>
            </a:extLst>
          </p:cNvPr>
          <p:cNvCxnSpPr/>
          <p:nvPr/>
        </p:nvCxnSpPr>
        <p:spPr>
          <a:xfrm>
            <a:off x="8561133" y="434694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12014ED-008F-BA4B-B3E4-E34CB1BF45E8}"/>
              </a:ext>
            </a:extLst>
          </p:cNvPr>
          <p:cNvCxnSpPr/>
          <p:nvPr/>
        </p:nvCxnSpPr>
        <p:spPr>
          <a:xfrm>
            <a:off x="8555158" y="421485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70DC42-1559-1644-A409-67A570055632}"/>
              </a:ext>
            </a:extLst>
          </p:cNvPr>
          <p:cNvCxnSpPr/>
          <p:nvPr/>
        </p:nvCxnSpPr>
        <p:spPr>
          <a:xfrm>
            <a:off x="8549183" y="408275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FD1EEB2-7DAB-B941-AFD5-A3CFF16F76A9}"/>
              </a:ext>
            </a:extLst>
          </p:cNvPr>
          <p:cNvCxnSpPr/>
          <p:nvPr/>
        </p:nvCxnSpPr>
        <p:spPr>
          <a:xfrm>
            <a:off x="8543208" y="395066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D3BD954-634B-6644-A90B-50FC6BDECD29}"/>
              </a:ext>
            </a:extLst>
          </p:cNvPr>
          <p:cNvCxnSpPr/>
          <p:nvPr/>
        </p:nvCxnSpPr>
        <p:spPr>
          <a:xfrm>
            <a:off x="8537233" y="381857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7A53AA-9739-AD4E-957C-0E53D7DB5AC9}"/>
              </a:ext>
            </a:extLst>
          </p:cNvPr>
          <p:cNvCxnSpPr/>
          <p:nvPr/>
        </p:nvCxnSpPr>
        <p:spPr>
          <a:xfrm>
            <a:off x="8531258" y="368647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C8F022-9CB8-1C42-8DB5-4D59316ECE2C}"/>
              </a:ext>
            </a:extLst>
          </p:cNvPr>
          <p:cNvCxnSpPr/>
          <p:nvPr/>
        </p:nvCxnSpPr>
        <p:spPr>
          <a:xfrm>
            <a:off x="8525283" y="355438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3DD33F9-0A00-594D-8C41-C8015AD82F72}"/>
              </a:ext>
            </a:extLst>
          </p:cNvPr>
          <p:cNvCxnSpPr/>
          <p:nvPr/>
        </p:nvCxnSpPr>
        <p:spPr>
          <a:xfrm>
            <a:off x="8540494" y="342228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23F69C-1925-D149-9B12-04B568003378}"/>
              </a:ext>
            </a:extLst>
          </p:cNvPr>
          <p:cNvCxnSpPr/>
          <p:nvPr/>
        </p:nvCxnSpPr>
        <p:spPr>
          <a:xfrm>
            <a:off x="8534519" y="329019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19ECB60-5B46-AE45-A221-25E834DF02A2}"/>
              </a:ext>
            </a:extLst>
          </p:cNvPr>
          <p:cNvCxnSpPr/>
          <p:nvPr/>
        </p:nvCxnSpPr>
        <p:spPr>
          <a:xfrm>
            <a:off x="8535606" y="315810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141A492-9389-BC42-9AD6-FD877A72086F}"/>
              </a:ext>
            </a:extLst>
          </p:cNvPr>
          <p:cNvCxnSpPr>
            <a:cxnSpLocks/>
          </p:cNvCxnSpPr>
          <p:nvPr/>
        </p:nvCxnSpPr>
        <p:spPr>
          <a:xfrm flipV="1">
            <a:off x="3452698" y="388044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75D5A67-ACB9-9442-AF6A-6A80567EB840}"/>
              </a:ext>
            </a:extLst>
          </p:cNvPr>
          <p:cNvCxnSpPr>
            <a:cxnSpLocks/>
          </p:cNvCxnSpPr>
          <p:nvPr/>
        </p:nvCxnSpPr>
        <p:spPr>
          <a:xfrm flipV="1">
            <a:off x="3392013" y="403143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9596F0D-B6EC-2945-8CB4-0E1E1D5AD7DD}"/>
              </a:ext>
            </a:extLst>
          </p:cNvPr>
          <p:cNvCxnSpPr>
            <a:cxnSpLocks/>
          </p:cNvCxnSpPr>
          <p:nvPr/>
        </p:nvCxnSpPr>
        <p:spPr>
          <a:xfrm flipV="1">
            <a:off x="3403873" y="416903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A73339A-4CD5-B346-BC4B-409B4A734600}"/>
              </a:ext>
            </a:extLst>
          </p:cNvPr>
          <p:cNvCxnSpPr>
            <a:cxnSpLocks/>
          </p:cNvCxnSpPr>
          <p:nvPr/>
        </p:nvCxnSpPr>
        <p:spPr>
          <a:xfrm flipV="1">
            <a:off x="3415733" y="431791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4E82B7D-B6B0-5E49-B5EA-5EF4ACA04353}"/>
              </a:ext>
            </a:extLst>
          </p:cNvPr>
          <p:cNvCxnSpPr>
            <a:cxnSpLocks/>
          </p:cNvCxnSpPr>
          <p:nvPr/>
        </p:nvCxnSpPr>
        <p:spPr>
          <a:xfrm flipV="1">
            <a:off x="3474493" y="548050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91879A8-0926-494A-AFEC-FF68C9813BC4}"/>
              </a:ext>
            </a:extLst>
          </p:cNvPr>
          <p:cNvCxnSpPr>
            <a:cxnSpLocks/>
          </p:cNvCxnSpPr>
          <p:nvPr/>
        </p:nvCxnSpPr>
        <p:spPr>
          <a:xfrm flipV="1">
            <a:off x="3486353" y="563502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507924-2642-2E4A-B965-3980D43C6FC2}"/>
              </a:ext>
            </a:extLst>
          </p:cNvPr>
          <p:cNvCxnSpPr>
            <a:cxnSpLocks/>
          </p:cNvCxnSpPr>
          <p:nvPr/>
        </p:nvCxnSpPr>
        <p:spPr>
          <a:xfrm flipV="1">
            <a:off x="3467438" y="444583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40FCC8C-1CDF-F74A-8D71-FAD9D56B23BE}"/>
              </a:ext>
            </a:extLst>
          </p:cNvPr>
          <p:cNvCxnSpPr>
            <a:cxnSpLocks/>
          </p:cNvCxnSpPr>
          <p:nvPr/>
        </p:nvCxnSpPr>
        <p:spPr>
          <a:xfrm flipV="1">
            <a:off x="3406753" y="459682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13710B9-4E09-6546-84E7-51A34B4A682F}"/>
              </a:ext>
            </a:extLst>
          </p:cNvPr>
          <p:cNvCxnSpPr>
            <a:cxnSpLocks/>
          </p:cNvCxnSpPr>
          <p:nvPr/>
        </p:nvCxnSpPr>
        <p:spPr>
          <a:xfrm flipV="1">
            <a:off x="3418613" y="473441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6F247EF-6956-BD45-8828-12139F2A4EEC}"/>
              </a:ext>
            </a:extLst>
          </p:cNvPr>
          <p:cNvCxnSpPr>
            <a:cxnSpLocks/>
          </p:cNvCxnSpPr>
          <p:nvPr/>
        </p:nvCxnSpPr>
        <p:spPr>
          <a:xfrm flipV="1">
            <a:off x="3430473" y="488330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9B5414-8980-C44E-B920-21357775D36A}"/>
              </a:ext>
            </a:extLst>
          </p:cNvPr>
          <p:cNvCxnSpPr>
            <a:cxnSpLocks/>
          </p:cNvCxnSpPr>
          <p:nvPr/>
        </p:nvCxnSpPr>
        <p:spPr>
          <a:xfrm flipV="1">
            <a:off x="3482178" y="5011221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BD9DD7F-37C8-7249-AED1-061EEF79955D}"/>
              </a:ext>
            </a:extLst>
          </p:cNvPr>
          <p:cNvCxnSpPr>
            <a:cxnSpLocks/>
          </p:cNvCxnSpPr>
          <p:nvPr/>
        </p:nvCxnSpPr>
        <p:spPr>
          <a:xfrm flipV="1">
            <a:off x="3421493" y="516221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653DAD-6F81-DD48-9FA3-F92B26F86AA6}"/>
              </a:ext>
            </a:extLst>
          </p:cNvPr>
          <p:cNvCxnSpPr>
            <a:cxnSpLocks/>
          </p:cNvCxnSpPr>
          <p:nvPr/>
        </p:nvCxnSpPr>
        <p:spPr>
          <a:xfrm flipV="1">
            <a:off x="3433353" y="529980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99B2F54-A1E8-0440-B7E4-187B4F72F471}"/>
              </a:ext>
            </a:extLst>
          </p:cNvPr>
          <p:cNvSpPr txBox="1"/>
          <p:nvPr/>
        </p:nvSpPr>
        <p:spPr>
          <a:xfrm>
            <a:off x="285902" y="4139718"/>
            <a:ext cx="2192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713FF"/>
                </a:solidFill>
              </a:rPr>
              <a:t>Not quite…if O2 frame gets lost, others still need to wait</a:t>
            </a:r>
          </a:p>
        </p:txBody>
      </p:sp>
    </p:spTree>
    <p:extLst>
      <p:ext uri="{BB962C8B-B14F-4D97-AF65-F5344CB8AC3E}">
        <p14:creationId xmlns:p14="http://schemas.microsoft.com/office/powerpoint/2010/main" val="272396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5FA8-24B1-5840-BF8B-06B9F1F4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performance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629D-D55A-954C-B6D4-8B83ACD0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care a lot more about web security than we used to!</a:t>
            </a:r>
          </a:p>
          <a:p>
            <a:r>
              <a:rPr lang="en-US" dirty="0"/>
              <a:t>That’s mostly a good thing, but what does HTTPS adoption mean for 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69EF9-4C24-DD40-88AE-51E61F8E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11958-993D-7943-A65A-D514DDDC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72BC-E788-164B-871F-B836411E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6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30C5F0E-4D36-9C4B-88CB-340775C3D57C}"/>
              </a:ext>
            </a:extLst>
          </p:cNvPr>
          <p:cNvGrpSpPr/>
          <p:nvPr/>
        </p:nvGrpSpPr>
        <p:grpSpPr>
          <a:xfrm>
            <a:off x="1710082" y="5115337"/>
            <a:ext cx="2153481" cy="1174878"/>
            <a:chOff x="1623392" y="2040836"/>
            <a:chExt cx="2153480" cy="174266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BCC160-B990-A54E-940E-FEBC31E83C58}"/>
                </a:ext>
              </a:extLst>
            </p:cNvPr>
            <p:cNvGrpSpPr/>
            <p:nvPr/>
          </p:nvGrpSpPr>
          <p:grpSpPr>
            <a:xfrm>
              <a:off x="1669774" y="2040836"/>
              <a:ext cx="2107098" cy="848139"/>
              <a:chOff x="6983896" y="4081670"/>
              <a:chExt cx="2107098" cy="848139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B454662-0671-9643-A55F-365DA7A38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 Box 5">
                <a:extLst>
                  <a:ext uri="{FF2B5EF4-FFF2-40B4-BE49-F238E27FC236}">
                    <a16:creationId xmlns:a16="http://schemas.microsoft.com/office/drawing/2014/main" id="{E8A5DC00-B05C-4D4B-AEB0-AAA10F83C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8455" y="4219266"/>
                <a:ext cx="1762539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HTTP request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28683F-5EAF-FF40-BADA-C320A04AB3D4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080591" cy="848139"/>
              <a:chOff x="6983896" y="4081670"/>
              <a:chExt cx="2080591" cy="848139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AA90659-E488-4244-A265-0CC0984E6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 Box 5">
                <a:extLst>
                  <a:ext uri="{FF2B5EF4-FFF2-40B4-BE49-F238E27FC236}">
                    <a16:creationId xmlns:a16="http://schemas.microsoft.com/office/drawing/2014/main" id="{A6526929-0E98-4F4D-BBD1-63D92B0CD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83285" y="4209288"/>
                <a:ext cx="1716158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HTTP reply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284159-8995-8D44-8B2C-98EB32304940}"/>
              </a:ext>
            </a:extLst>
          </p:cNvPr>
          <p:cNvGrpSpPr/>
          <p:nvPr/>
        </p:nvGrpSpPr>
        <p:grpSpPr>
          <a:xfrm>
            <a:off x="1736587" y="3511827"/>
            <a:ext cx="2937013" cy="1782419"/>
            <a:chOff x="1623392" y="2040836"/>
            <a:chExt cx="2937013" cy="26438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F19937-2079-E54E-809A-EEC900DF25EC}"/>
                </a:ext>
              </a:extLst>
            </p:cNvPr>
            <p:cNvGrpSpPr/>
            <p:nvPr/>
          </p:nvGrpSpPr>
          <p:grpSpPr>
            <a:xfrm>
              <a:off x="1669774" y="2040836"/>
              <a:ext cx="2080591" cy="848139"/>
              <a:chOff x="6983896" y="4081670"/>
              <a:chExt cx="2080591" cy="848139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0F91550-555B-C94B-A5D6-4DD5B0CAB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8A54A79F-75A4-E844-893E-FC200D2790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0973" y="4179954"/>
                <a:ext cx="1258958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TLS hello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2AD674-EE10-254E-A440-84021C4A62D4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557945" cy="848139"/>
              <a:chOff x="6506542" y="4081670"/>
              <a:chExt cx="2557945" cy="84813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16CB137-51BC-4B4A-AD44-E2F3C1F0D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5">
                <a:extLst>
                  <a:ext uri="{FF2B5EF4-FFF2-40B4-BE49-F238E27FC236}">
                    <a16:creationId xmlns:a16="http://schemas.microsoft.com/office/drawing/2014/main" id="{5F8BC39E-EDF0-1342-9827-3BE6A9D01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6542" y="4150320"/>
                <a:ext cx="2486856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public key certificate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9E47A9-4F33-984A-B9C1-48E51EFF5F81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4" y="3836506"/>
              <a:ext cx="2080591" cy="8481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E3A71BE5-5428-884C-9D0F-85B8AD98E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5595" y="3790270"/>
              <a:ext cx="2774810" cy="593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C00000"/>
                  </a:solidFill>
                  <a:latin typeface="+mn-lt"/>
                  <a:cs typeface="Arial" charset="0"/>
                </a:rPr>
                <a:t>encrypted master secret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B890D9-A9E7-E148-A927-23B5327FBA02}"/>
              </a:ext>
            </a:extLst>
          </p:cNvPr>
          <p:cNvGrpSpPr/>
          <p:nvPr/>
        </p:nvGrpSpPr>
        <p:grpSpPr>
          <a:xfrm>
            <a:off x="1743214" y="1981201"/>
            <a:ext cx="2126973" cy="1782418"/>
            <a:chOff x="1623392" y="2040836"/>
            <a:chExt cx="2126973" cy="264380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0439343-F5CB-514E-AA77-86CC33169BA3}"/>
                </a:ext>
              </a:extLst>
            </p:cNvPr>
            <p:cNvGrpSpPr/>
            <p:nvPr/>
          </p:nvGrpSpPr>
          <p:grpSpPr>
            <a:xfrm>
              <a:off x="1669774" y="2040836"/>
              <a:ext cx="2080591" cy="848139"/>
              <a:chOff x="6983896" y="4081670"/>
              <a:chExt cx="2080591" cy="848139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D147B95-2F16-0F4C-B288-AFF61FDD1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 Box 5">
                <a:extLst>
                  <a:ext uri="{FF2B5EF4-FFF2-40B4-BE49-F238E27FC236}">
                    <a16:creationId xmlns:a16="http://schemas.microsoft.com/office/drawing/2014/main" id="{0CEE80EA-1A0F-2141-B45A-171010848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4347" y="4219266"/>
                <a:ext cx="1219203" cy="593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TCP SYN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376851-1BCE-4849-8509-B3DAD9C8BFF5}"/>
                </a:ext>
              </a:extLst>
            </p:cNvPr>
            <p:cNvGrpSpPr/>
            <p:nvPr/>
          </p:nvGrpSpPr>
          <p:grpSpPr>
            <a:xfrm flipH="1">
              <a:off x="1623392" y="2935359"/>
              <a:ext cx="2080591" cy="848139"/>
              <a:chOff x="6983896" y="4081670"/>
              <a:chExt cx="2080591" cy="848139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D4FB3AB-20C8-604E-81FA-D32111B05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896" y="4081670"/>
                <a:ext cx="2080591" cy="848139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23D4810A-9307-2941-B5FA-9CB2C7985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41705" y="4150320"/>
                <a:ext cx="1113184" cy="593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cs typeface="Arial" charset="0"/>
                  </a:rPr>
                  <a:t>SYNACK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945B41C-927D-5D44-B384-B4DB1F5A6A88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4" y="3836506"/>
              <a:ext cx="2080591" cy="84813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A87FF3D0-8FD9-7144-8C26-79BD1498D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1" y="3868896"/>
              <a:ext cx="742123" cy="68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+mn-lt"/>
                  <a:cs typeface="Arial" charset="0"/>
                </a:rPr>
                <a:t>ACK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+mn-lt"/>
                <a:cs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102"/>
            <a:ext cx="12192000" cy="1054361"/>
          </a:xfrm>
        </p:spPr>
        <p:txBody>
          <a:bodyPr>
            <a:normAutofit/>
          </a:bodyPr>
          <a:lstStyle/>
          <a:p>
            <a:r>
              <a:rPr lang="en-US" dirty="0"/>
              <a:t>A simplified view of TLS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94A11CB-4FF9-2B46-A769-F6B82B9E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5926" y="1401762"/>
            <a:ext cx="6826108" cy="5052047"/>
          </a:xfrm>
        </p:spPr>
        <p:txBody>
          <a:bodyPr>
            <a:normAutofit fontScale="92500" lnSpcReduction="10000"/>
          </a:bodyPr>
          <a:lstStyle/>
          <a:p>
            <a:pPr marL="130171" indent="0">
              <a:buNone/>
            </a:pPr>
            <a:r>
              <a:rPr lang="en-US" dirty="0">
                <a:solidFill>
                  <a:srgbClr val="0824F9"/>
                </a:solidFill>
              </a:rPr>
              <a:t>TLS handshake phase:</a:t>
            </a:r>
          </a:p>
          <a:p>
            <a:r>
              <a:rPr lang="en-US" dirty="0"/>
              <a:t>Bob establishes TCP connection with Alice</a:t>
            </a:r>
          </a:p>
          <a:p>
            <a:r>
              <a:rPr lang="en-US" dirty="0"/>
              <a:t>Bob </a:t>
            </a:r>
            <a:r>
              <a:rPr lang="en-US" b="1" dirty="0"/>
              <a:t>verifies</a:t>
            </a:r>
            <a:r>
              <a:rPr lang="en-US" dirty="0"/>
              <a:t> that Alice is really Alice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public key certificate </a:t>
            </a:r>
            <a:r>
              <a:rPr lang="en-US" dirty="0"/>
              <a:t>demonstrates that some trusted authority confirms that Alice really owns this key</a:t>
            </a:r>
          </a:p>
          <a:p>
            <a:r>
              <a:rPr lang="en-US" dirty="0"/>
              <a:t>Bob sends Alice a </a:t>
            </a:r>
            <a:r>
              <a:rPr lang="en-US" dirty="0">
                <a:solidFill>
                  <a:srgbClr val="C00000"/>
                </a:solidFill>
              </a:rPr>
              <a:t>master secret key </a:t>
            </a:r>
            <a:r>
              <a:rPr lang="en-US" dirty="0"/>
              <a:t>(MS)</a:t>
            </a:r>
          </a:p>
          <a:p>
            <a:pPr lvl="1"/>
            <a:r>
              <a:rPr lang="en-US" dirty="0"/>
              <a:t>MS is </a:t>
            </a:r>
            <a:r>
              <a:rPr lang="en-US" b="1" dirty="0"/>
              <a:t>encrypted with Alice’s public key </a:t>
            </a:r>
            <a:r>
              <a:rPr lang="en-US" dirty="0"/>
              <a:t>(she can </a:t>
            </a:r>
            <a:r>
              <a:rPr lang="en-US" i="1" dirty="0"/>
              <a:t>only read it if she really knows the private part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 used to generate </a:t>
            </a:r>
            <a:r>
              <a:rPr lang="en-US" dirty="0">
                <a:solidFill>
                  <a:srgbClr val="C00000"/>
                </a:solidFill>
              </a:rPr>
              <a:t>session keys </a:t>
            </a:r>
            <a:r>
              <a:rPr lang="en-US" dirty="0"/>
              <a:t>used to </a:t>
            </a:r>
            <a:r>
              <a:rPr lang="en-US" b="1" dirty="0"/>
              <a:t>encrypt</a:t>
            </a:r>
            <a:r>
              <a:rPr lang="en-US" dirty="0"/>
              <a:t> and </a:t>
            </a:r>
            <a:r>
              <a:rPr lang="en-US" b="1" dirty="0"/>
              <a:t>integrity check + authenticate </a:t>
            </a:r>
            <a:r>
              <a:rPr lang="en-US" dirty="0"/>
              <a:t>session data</a:t>
            </a:r>
          </a:p>
          <a:p>
            <a:pPr lvl="2"/>
            <a:r>
              <a:rPr lang="en-US" dirty="0"/>
              <a:t>Attacker can’t read data or generate valid data without knowing the session keys</a:t>
            </a:r>
          </a:p>
          <a:p>
            <a:pPr lvl="1"/>
            <a:endParaRPr lang="en-US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92821" y="8590785"/>
            <a:ext cx="3657600" cy="48683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1219170" rtl="0" eaLnBrk="1" latinLnBrk="0" hangingPunct="1">
              <a:defRPr sz="1467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6" descr="Alice">
            <a:extLst>
              <a:ext uri="{FF2B5EF4-FFF2-40B4-BE49-F238E27FC236}">
                <a16:creationId xmlns:a16="http://schemas.microsoft.com/office/drawing/2014/main" id="{C3B7BAC7-7FD0-5341-B149-28B8FEC5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83" y="1581220"/>
            <a:ext cx="527051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Bob">
            <a:extLst>
              <a:ext uri="{FF2B5EF4-FFF2-40B4-BE49-F238E27FC236}">
                <a16:creationId xmlns:a16="http://schemas.microsoft.com/office/drawing/2014/main" id="{49B94789-D08D-CE4E-B510-D5579867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3" y="1696282"/>
            <a:ext cx="622683" cy="63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72E84-A733-FF45-AAE1-D95E89C9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ADB9-6858-CE45-94A3-F7B4CEF4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</p:spTree>
    <p:extLst>
      <p:ext uri="{BB962C8B-B14F-4D97-AF65-F5344CB8AC3E}">
        <p14:creationId xmlns:p14="http://schemas.microsoft.com/office/powerpoint/2010/main" val="15164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57FF-F5C5-6340-9AD0-60046D15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Innovation 1: Squashing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64E7-0CDB-9645-937B-39AB1DE8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5486400" cy="51879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713FF"/>
                </a:solidFill>
              </a:rPr>
              <a:t>Combines transport handshake with crypto handshake</a:t>
            </a:r>
          </a:p>
          <a:p>
            <a:r>
              <a:rPr lang="en-US" dirty="0"/>
              <a:t>Also improved the handshake itself:</a:t>
            </a:r>
          </a:p>
          <a:p>
            <a:pPr lvl="1"/>
            <a:r>
              <a:rPr lang="en-US" dirty="0"/>
              <a:t>Reduces crypto handshake that took 2 RTT in TLS 1.2 to single RTT (now part of TLS 1.3)</a:t>
            </a:r>
          </a:p>
          <a:p>
            <a:pPr lvl="1"/>
            <a:r>
              <a:rPr lang="en-US" dirty="0"/>
              <a:t>Caches information about a a given origin to enable 0-RTT handshake for connections to known origin (now part of TLS 1.3)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798F-5630-B74A-9ADE-84490E58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458ED-6290-6F45-9382-E76A539F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72113-51F5-4540-A457-CA9F07D2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7E34-CB01-4A45-96B9-1AD77BA1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73" y="2487770"/>
            <a:ext cx="5976793" cy="3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77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D765-885D-B44F-8CDD-A80A7A49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Innovation 2: Stream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B1BE-72FA-0342-B43A-34179162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371601"/>
            <a:ext cx="10876613" cy="4525963"/>
          </a:xfrm>
        </p:spPr>
        <p:txBody>
          <a:bodyPr/>
          <a:lstStyle/>
          <a:p>
            <a:r>
              <a:rPr lang="en-US" dirty="0"/>
              <a:t>Changes the single </a:t>
            </a:r>
            <a:r>
              <a:rPr lang="en-US" i="1" dirty="0"/>
              <a:t>totally ordered </a:t>
            </a:r>
            <a:r>
              <a:rPr lang="en-US" dirty="0"/>
              <a:t>byte stream abstraction</a:t>
            </a:r>
          </a:p>
          <a:p>
            <a:r>
              <a:rPr lang="en-US" dirty="0"/>
              <a:t>Explicitly provides a “stream” abstraction, where a lost packet in one stream </a:t>
            </a:r>
            <a:r>
              <a:rPr lang="en-US" b="1" dirty="0"/>
              <a:t>only affects that stream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CF3AA-62D8-6143-83AD-5CAB52CD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5C97C-0E98-C04D-8575-129832A1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73F50-D246-9246-9445-987070A7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39</a:t>
            </a:fld>
            <a:endParaRPr 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3971BB1-E3E6-4943-A3AF-0528E87E9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3544763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0B0661FC-54FA-6846-8DD7-DD667CE51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2534512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10" name="Group 34">
            <a:extLst>
              <a:ext uri="{FF2B5EF4-FFF2-40B4-BE49-F238E27FC236}">
                <a16:creationId xmlns:a16="http://schemas.microsoft.com/office/drawing/2014/main" id="{CC24BF5F-E3A9-5946-B00B-DDA4216D1997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904458"/>
            <a:ext cx="422275" cy="685800"/>
            <a:chOff x="4140" y="429"/>
            <a:chExt cx="1425" cy="2396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B92941A4-D291-8D4C-8BE0-BEB80440A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19AA8825-B2EB-1B49-9A6D-5F4FBC2DF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03272DCA-3DE3-7E48-83B8-B2C396C3F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0C4378CE-8D67-7E4B-A5A2-B41D33B9C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39">
              <a:extLst>
                <a:ext uri="{FF2B5EF4-FFF2-40B4-BE49-F238E27FC236}">
                  <a16:creationId xmlns:a16="http://schemas.microsoft.com/office/drawing/2014/main" id="{ADC7FFDF-2C27-3246-82D8-E85A1F1D6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6" name="Group 40">
              <a:extLst>
                <a:ext uri="{FF2B5EF4-FFF2-40B4-BE49-F238E27FC236}">
                  <a16:creationId xmlns:a16="http://schemas.microsoft.com/office/drawing/2014/main" id="{8152A1B3-BE62-DC45-8E82-A5CDA738D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9E02C16D-EFBC-6441-8104-796DFD153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2" name="AutoShape 42">
                <a:extLst>
                  <a:ext uri="{FF2B5EF4-FFF2-40B4-BE49-F238E27FC236}">
                    <a16:creationId xmlns:a16="http://schemas.microsoft.com/office/drawing/2014/main" id="{0A9BD5D2-3DB3-8D46-A61C-0641E4B6B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639DC3C4-3B44-7844-B013-80BA4A28B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18" name="Group 44">
              <a:extLst>
                <a:ext uri="{FF2B5EF4-FFF2-40B4-BE49-F238E27FC236}">
                  <a16:creationId xmlns:a16="http://schemas.microsoft.com/office/drawing/2014/main" id="{2B949B6A-30CE-3645-98F7-A0367D8CD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" name="AutoShape 45">
                <a:extLst>
                  <a:ext uri="{FF2B5EF4-FFF2-40B4-BE49-F238E27FC236}">
                    <a16:creationId xmlns:a16="http://schemas.microsoft.com/office/drawing/2014/main" id="{B19C7BB2-20C1-6049-88E9-F3E0E4055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40" name="AutoShape 46">
                <a:extLst>
                  <a:ext uri="{FF2B5EF4-FFF2-40B4-BE49-F238E27FC236}">
                    <a16:creationId xmlns:a16="http://schemas.microsoft.com/office/drawing/2014/main" id="{28611211-CF85-FE47-97EE-6D03D05AC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19" name="Rectangle 47">
              <a:extLst>
                <a:ext uri="{FF2B5EF4-FFF2-40B4-BE49-F238E27FC236}">
                  <a16:creationId xmlns:a16="http://schemas.microsoft.com/office/drawing/2014/main" id="{60DA3AFE-179F-3547-9A5B-E1F4F8C7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0" name="Rectangle 48">
              <a:extLst>
                <a:ext uri="{FF2B5EF4-FFF2-40B4-BE49-F238E27FC236}">
                  <a16:creationId xmlns:a16="http://schemas.microsoft.com/office/drawing/2014/main" id="{78B5E71A-292C-F04E-A600-F2D3D1FA3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21" name="Group 49">
              <a:extLst>
                <a:ext uri="{FF2B5EF4-FFF2-40B4-BE49-F238E27FC236}">
                  <a16:creationId xmlns:a16="http://schemas.microsoft.com/office/drawing/2014/main" id="{45391DDC-F422-1340-9CE5-B89AF50CB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" name="AutoShape 50">
                <a:extLst>
                  <a:ext uri="{FF2B5EF4-FFF2-40B4-BE49-F238E27FC236}">
                    <a16:creationId xmlns:a16="http://schemas.microsoft.com/office/drawing/2014/main" id="{0D5FE9A5-308D-E043-9E4E-D3988AA6D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8" name="AutoShape 51">
                <a:extLst>
                  <a:ext uri="{FF2B5EF4-FFF2-40B4-BE49-F238E27FC236}">
                    <a16:creationId xmlns:a16="http://schemas.microsoft.com/office/drawing/2014/main" id="{DA59C0D6-FFAB-0A48-8267-786DBB7D0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63B8BB67-A646-5B46-A6B5-C84FE74C5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53">
              <a:extLst>
                <a:ext uri="{FF2B5EF4-FFF2-40B4-BE49-F238E27FC236}">
                  <a16:creationId xmlns:a16="http://schemas.microsoft.com/office/drawing/2014/main" id="{35F38987-2200-1948-A783-4ABABE22C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" name="AutoShape 54">
                <a:extLst>
                  <a:ext uri="{FF2B5EF4-FFF2-40B4-BE49-F238E27FC236}">
                    <a16:creationId xmlns:a16="http://schemas.microsoft.com/office/drawing/2014/main" id="{398C1634-3806-E94A-BCD4-4EFCA038F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6" name="AutoShape 55">
                <a:extLst>
                  <a:ext uri="{FF2B5EF4-FFF2-40B4-BE49-F238E27FC236}">
                    <a16:creationId xmlns:a16="http://schemas.microsoft.com/office/drawing/2014/main" id="{0D7A7835-0DB4-4B41-84EE-3C70BF2FD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7DF159C7-7581-1D43-A06E-B49868C33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909E1572-DDB1-7F42-9885-656A1B86A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63C28694-AF61-2F44-9CF3-2990254E4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Oval 59">
              <a:extLst>
                <a:ext uri="{FF2B5EF4-FFF2-40B4-BE49-F238E27FC236}">
                  <a16:creationId xmlns:a16="http://schemas.microsoft.com/office/drawing/2014/main" id="{DA6BB46E-4B86-B349-B098-88D7D39F0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0952AA23-4BA0-9D48-A425-CD6BB469A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61">
              <a:extLst>
                <a:ext uri="{FF2B5EF4-FFF2-40B4-BE49-F238E27FC236}">
                  <a16:creationId xmlns:a16="http://schemas.microsoft.com/office/drawing/2014/main" id="{8AF25CD3-BD02-7545-A708-3DF37B3BA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0" name="AutoShape 62">
              <a:extLst>
                <a:ext uri="{FF2B5EF4-FFF2-40B4-BE49-F238E27FC236}">
                  <a16:creationId xmlns:a16="http://schemas.microsoft.com/office/drawing/2014/main" id="{C0CAEF1D-61A3-AA49-B946-5E97D8384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1" name="Oval 63">
              <a:extLst>
                <a:ext uri="{FF2B5EF4-FFF2-40B4-BE49-F238E27FC236}">
                  <a16:creationId xmlns:a16="http://schemas.microsoft.com/office/drawing/2014/main" id="{9BAF3A5E-838C-3344-8A7E-B6AC3D7F0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2" name="Oval 64">
              <a:extLst>
                <a:ext uri="{FF2B5EF4-FFF2-40B4-BE49-F238E27FC236}">
                  <a16:creationId xmlns:a16="http://schemas.microsoft.com/office/drawing/2014/main" id="{CF6BF636-FFF9-7048-A6E0-B6D2CBE54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Oval 65">
              <a:extLst>
                <a:ext uri="{FF2B5EF4-FFF2-40B4-BE49-F238E27FC236}">
                  <a16:creationId xmlns:a16="http://schemas.microsoft.com/office/drawing/2014/main" id="{88EEBFE9-D52A-5644-B695-7EBD1DA9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B6267F7-DF67-6147-959F-229A2417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43" name="Group 67">
            <a:extLst>
              <a:ext uri="{FF2B5EF4-FFF2-40B4-BE49-F238E27FC236}">
                <a16:creationId xmlns:a16="http://schemas.microsoft.com/office/drawing/2014/main" id="{04964743-1C87-0F46-A8D9-0C96B4A35F1E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934219"/>
            <a:ext cx="742950" cy="742950"/>
            <a:chOff x="-44" y="1473"/>
            <a:chExt cx="981" cy="1105"/>
          </a:xfrm>
        </p:grpSpPr>
        <p:pic>
          <p:nvPicPr>
            <p:cNvPr id="44" name="Picture 68" descr="desktop_computer_stylized_medium">
              <a:extLst>
                <a:ext uri="{FF2B5EF4-FFF2-40B4-BE49-F238E27FC236}">
                  <a16:creationId xmlns:a16="http://schemas.microsoft.com/office/drawing/2014/main" id="{474A6A8B-3BD3-8F49-B675-5D13FB4F7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383923AB-BE07-9148-9298-9BED54FDE2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38BEB4-7A6A-8045-AC89-D5325BB472F0}"/>
              </a:ext>
            </a:extLst>
          </p:cNvPr>
          <p:cNvCxnSpPr>
            <a:cxnSpLocks/>
          </p:cNvCxnSpPr>
          <p:nvPr/>
        </p:nvCxnSpPr>
        <p:spPr>
          <a:xfrm>
            <a:off x="3526536" y="3433739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ADE5C79-561E-E447-B967-A92E7451082C}"/>
              </a:ext>
            </a:extLst>
          </p:cNvPr>
          <p:cNvSpPr txBox="1"/>
          <p:nvPr/>
        </p:nvSpPr>
        <p:spPr>
          <a:xfrm>
            <a:off x="6093263" y="3309851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8B920-BB26-FB47-9185-3BA8FE7CB0B1}"/>
              </a:ext>
            </a:extLst>
          </p:cNvPr>
          <p:cNvSpPr txBox="1"/>
          <p:nvPr/>
        </p:nvSpPr>
        <p:spPr>
          <a:xfrm>
            <a:off x="5291796" y="32390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534D72-34CA-D343-924E-6705F43CA2BA}"/>
              </a:ext>
            </a:extLst>
          </p:cNvPr>
          <p:cNvSpPr txBox="1"/>
          <p:nvPr/>
        </p:nvSpPr>
        <p:spPr>
          <a:xfrm>
            <a:off x="4513773" y="318035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46E2C7-E967-2441-BD31-6D8E6BEAAB2A}"/>
              </a:ext>
            </a:extLst>
          </p:cNvPr>
          <p:cNvSpPr txBox="1"/>
          <p:nvPr/>
        </p:nvSpPr>
        <p:spPr>
          <a:xfrm>
            <a:off x="3721264" y="311612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O</a:t>
            </a:r>
            <a:r>
              <a:rPr lang="en-US" sz="1600" baseline="-25000" dirty="0"/>
              <a:t>4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422B2A-1F76-864B-B7C3-20DC1B445BCA}"/>
              </a:ext>
            </a:extLst>
          </p:cNvPr>
          <p:cNvCxnSpPr>
            <a:cxnSpLocks/>
          </p:cNvCxnSpPr>
          <p:nvPr/>
        </p:nvCxnSpPr>
        <p:spPr>
          <a:xfrm flipH="1">
            <a:off x="3347464" y="6176903"/>
            <a:ext cx="4093672" cy="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55914DE-77ED-1645-9482-DB10A48106FD}"/>
              </a:ext>
            </a:extLst>
          </p:cNvPr>
          <p:cNvSpPr/>
          <p:nvPr/>
        </p:nvSpPr>
        <p:spPr>
          <a:xfrm>
            <a:off x="8620343" y="3751123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0AEB83-867E-EA48-A47E-DCCC22337579}"/>
              </a:ext>
            </a:extLst>
          </p:cNvPr>
          <p:cNvSpPr/>
          <p:nvPr/>
        </p:nvSpPr>
        <p:spPr>
          <a:xfrm>
            <a:off x="8624001" y="5737079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EA167953-9814-F34B-948F-C7FC4CC5A6BD}"/>
              </a:ext>
            </a:extLst>
          </p:cNvPr>
          <p:cNvSpPr/>
          <p:nvPr/>
        </p:nvSpPr>
        <p:spPr>
          <a:xfrm>
            <a:off x="3486512" y="4477865"/>
            <a:ext cx="3867383" cy="1978529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67383 w 3876052"/>
              <a:gd name="connsiteY0" fmla="*/ 0 h 2226179"/>
              <a:gd name="connsiteX1" fmla="*/ 411 w 3876052"/>
              <a:gd name="connsiteY1" fmla="*/ 273465 h 2226179"/>
              <a:gd name="connsiteX2" fmla="*/ 411 w 3876052"/>
              <a:gd name="connsiteY2" fmla="*/ 2226179 h 2226179"/>
              <a:gd name="connsiteX3" fmla="*/ 3875929 w 3876052"/>
              <a:gd name="connsiteY3" fmla="*/ 1956987 h 2226179"/>
              <a:gd name="connsiteX4" fmla="*/ 3867383 w 3876052"/>
              <a:gd name="connsiteY4" fmla="*/ 0 h 2226179"/>
              <a:gd name="connsiteX0" fmla="*/ 3867383 w 3871845"/>
              <a:gd name="connsiteY0" fmla="*/ 0 h 2226179"/>
              <a:gd name="connsiteX1" fmla="*/ 411 w 3871845"/>
              <a:gd name="connsiteY1" fmla="*/ 273465 h 2226179"/>
              <a:gd name="connsiteX2" fmla="*/ 411 w 3871845"/>
              <a:gd name="connsiteY2" fmla="*/ 2226179 h 2226179"/>
              <a:gd name="connsiteX3" fmla="*/ 3871656 w 3871845"/>
              <a:gd name="connsiteY3" fmla="*/ 1969806 h 2226179"/>
              <a:gd name="connsiteX4" fmla="*/ 3867383 w 3871845"/>
              <a:gd name="connsiteY4" fmla="*/ 0 h 2226179"/>
              <a:gd name="connsiteX0" fmla="*/ 3867383 w 3872034"/>
              <a:gd name="connsiteY0" fmla="*/ 0 h 2226179"/>
              <a:gd name="connsiteX1" fmla="*/ 411 w 3872034"/>
              <a:gd name="connsiteY1" fmla="*/ 273465 h 2226179"/>
              <a:gd name="connsiteX2" fmla="*/ 411 w 3872034"/>
              <a:gd name="connsiteY2" fmla="*/ 2226179 h 2226179"/>
              <a:gd name="connsiteX3" fmla="*/ 3871656 w 3872034"/>
              <a:gd name="connsiteY3" fmla="*/ 1969806 h 2226179"/>
              <a:gd name="connsiteX4" fmla="*/ 3867383 w 3872034"/>
              <a:gd name="connsiteY4" fmla="*/ 0 h 2226179"/>
              <a:gd name="connsiteX0" fmla="*/ 3867383 w 3868169"/>
              <a:gd name="connsiteY0" fmla="*/ 0 h 2226179"/>
              <a:gd name="connsiteX1" fmla="*/ 411 w 3868169"/>
              <a:gd name="connsiteY1" fmla="*/ 273465 h 2226179"/>
              <a:gd name="connsiteX2" fmla="*/ 411 w 3868169"/>
              <a:gd name="connsiteY2" fmla="*/ 2226179 h 2226179"/>
              <a:gd name="connsiteX3" fmla="*/ 3863110 w 3868169"/>
              <a:gd name="connsiteY3" fmla="*/ 1969806 h 2226179"/>
              <a:gd name="connsiteX4" fmla="*/ 3867383 w 3868169"/>
              <a:gd name="connsiteY4" fmla="*/ 0 h 2226179"/>
              <a:gd name="connsiteX0" fmla="*/ 3867383 w 3867817"/>
              <a:gd name="connsiteY0" fmla="*/ 0 h 2226179"/>
              <a:gd name="connsiteX1" fmla="*/ 411 w 3867817"/>
              <a:gd name="connsiteY1" fmla="*/ 273465 h 2226179"/>
              <a:gd name="connsiteX2" fmla="*/ 411 w 3867817"/>
              <a:gd name="connsiteY2" fmla="*/ 2226179 h 2226179"/>
              <a:gd name="connsiteX3" fmla="*/ 3856760 w 3867817"/>
              <a:gd name="connsiteY3" fmla="*/ 1718981 h 2226179"/>
              <a:gd name="connsiteX4" fmla="*/ 3867383 w 3867817"/>
              <a:gd name="connsiteY4" fmla="*/ 0 h 2226179"/>
              <a:gd name="connsiteX0" fmla="*/ 3867383 w 3867817"/>
              <a:gd name="connsiteY0" fmla="*/ 0 h 1978529"/>
              <a:gd name="connsiteX1" fmla="*/ 411 w 3867817"/>
              <a:gd name="connsiteY1" fmla="*/ 273465 h 1978529"/>
              <a:gd name="connsiteX2" fmla="*/ 411 w 3867817"/>
              <a:gd name="connsiteY2" fmla="*/ 1978529 h 1978529"/>
              <a:gd name="connsiteX3" fmla="*/ 3856760 w 3867817"/>
              <a:gd name="connsiteY3" fmla="*/ 1718981 h 1978529"/>
              <a:gd name="connsiteX4" fmla="*/ 3867383 w 3867817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84B660E-BFF1-9146-93CF-D3D528C6A6FB}"/>
              </a:ext>
            </a:extLst>
          </p:cNvPr>
          <p:cNvSpPr/>
          <p:nvPr/>
        </p:nvSpPr>
        <p:spPr>
          <a:xfrm>
            <a:off x="3479865" y="38499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D2576715-2648-634B-BF69-D6057266235A}"/>
              </a:ext>
            </a:extLst>
          </p:cNvPr>
          <p:cNvSpPr/>
          <p:nvPr/>
        </p:nvSpPr>
        <p:spPr>
          <a:xfrm>
            <a:off x="3479865" y="3978873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B0B63E37-EEC8-4D4C-9055-A0017F2F85A6}"/>
              </a:ext>
            </a:extLst>
          </p:cNvPr>
          <p:cNvSpPr/>
          <p:nvPr/>
        </p:nvSpPr>
        <p:spPr>
          <a:xfrm>
            <a:off x="3485129" y="4110341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2D0E84-996E-0C47-BC29-413AC3E34CB4}"/>
              </a:ext>
            </a:extLst>
          </p:cNvPr>
          <p:cNvSpPr/>
          <p:nvPr/>
        </p:nvSpPr>
        <p:spPr>
          <a:xfrm>
            <a:off x="2231742" y="4083930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F59277-2080-4E46-B3CF-E52D2B854A1A}"/>
              </a:ext>
            </a:extLst>
          </p:cNvPr>
          <p:cNvSpPr/>
          <p:nvPr/>
        </p:nvSpPr>
        <p:spPr>
          <a:xfrm>
            <a:off x="2369264" y="4370406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23EA87-FFC3-7748-9D64-CD7E31273101}"/>
              </a:ext>
            </a:extLst>
          </p:cNvPr>
          <p:cNvSpPr/>
          <p:nvPr/>
        </p:nvSpPr>
        <p:spPr>
          <a:xfrm>
            <a:off x="8624002" y="5856834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7D7AF2-E5EE-3B47-B92E-80E5B431BC06}"/>
              </a:ext>
            </a:extLst>
          </p:cNvPr>
          <p:cNvSpPr/>
          <p:nvPr/>
        </p:nvSpPr>
        <p:spPr>
          <a:xfrm>
            <a:off x="8624002" y="5945955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668141-E3BE-FA43-997F-58D9AEF7CB55}"/>
              </a:ext>
            </a:extLst>
          </p:cNvPr>
          <p:cNvSpPr/>
          <p:nvPr/>
        </p:nvSpPr>
        <p:spPr>
          <a:xfrm>
            <a:off x="8620344" y="6067659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BA19A5-3927-0D47-BA14-1DF5695BDE25}"/>
              </a:ext>
            </a:extLst>
          </p:cNvPr>
          <p:cNvSpPr txBox="1"/>
          <p:nvPr/>
        </p:nvSpPr>
        <p:spPr>
          <a:xfrm>
            <a:off x="8345639" y="2992901"/>
            <a:ext cx="165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data requested</a:t>
            </a:r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B0DAB92-1047-3042-9E16-A836876DDC19}"/>
              </a:ext>
            </a:extLst>
          </p:cNvPr>
          <p:cNvSpPr/>
          <p:nvPr/>
        </p:nvSpPr>
        <p:spPr>
          <a:xfrm>
            <a:off x="7955470" y="4710276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0917D4-D121-F744-B931-1D7C02FE22DF}"/>
              </a:ext>
            </a:extLst>
          </p:cNvPr>
          <p:cNvSpPr txBox="1"/>
          <p:nvPr/>
        </p:nvSpPr>
        <p:spPr>
          <a:xfrm>
            <a:off x="9706653" y="454099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3C81782-4D28-294E-B680-B5E8C27992F1}"/>
              </a:ext>
            </a:extLst>
          </p:cNvPr>
          <p:cNvSpPr/>
          <p:nvPr/>
        </p:nvSpPr>
        <p:spPr>
          <a:xfrm>
            <a:off x="10303411" y="4501091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CBA6BD-A51E-FE47-A33B-104A79A83D93}"/>
              </a:ext>
            </a:extLst>
          </p:cNvPr>
          <p:cNvSpPr txBox="1"/>
          <p:nvPr/>
        </p:nvSpPr>
        <p:spPr>
          <a:xfrm>
            <a:off x="9717406" y="539020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B98C08-3DE7-974E-8866-F07E5F8DC5D6}"/>
              </a:ext>
            </a:extLst>
          </p:cNvPr>
          <p:cNvSpPr txBox="1"/>
          <p:nvPr/>
        </p:nvSpPr>
        <p:spPr>
          <a:xfrm>
            <a:off x="9717374" y="5744152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0508C-25AA-1544-9330-E24D446CDA7E}"/>
              </a:ext>
            </a:extLst>
          </p:cNvPr>
          <p:cNvSpPr txBox="1"/>
          <p:nvPr/>
        </p:nvSpPr>
        <p:spPr>
          <a:xfrm>
            <a:off x="9722211" y="6067659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4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FCA086-999C-3944-9BC5-889A20B1586B}"/>
              </a:ext>
            </a:extLst>
          </p:cNvPr>
          <p:cNvCxnSpPr>
            <a:cxnSpLocks/>
          </p:cNvCxnSpPr>
          <p:nvPr/>
        </p:nvCxnSpPr>
        <p:spPr>
          <a:xfrm>
            <a:off x="9583543" y="5967136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4947AD-E101-A348-83CA-FB98C097E372}"/>
              </a:ext>
            </a:extLst>
          </p:cNvPr>
          <p:cNvCxnSpPr>
            <a:cxnSpLocks/>
          </p:cNvCxnSpPr>
          <p:nvPr/>
        </p:nvCxnSpPr>
        <p:spPr>
          <a:xfrm flipV="1">
            <a:off x="9589060" y="5664785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05DB4D-933A-6B42-AA32-940A841EEC0C}"/>
              </a:ext>
            </a:extLst>
          </p:cNvPr>
          <p:cNvCxnSpPr>
            <a:cxnSpLocks/>
          </p:cNvCxnSpPr>
          <p:nvPr/>
        </p:nvCxnSpPr>
        <p:spPr>
          <a:xfrm>
            <a:off x="9593643" y="6144774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6B7FE99-14BC-7549-839B-3ED039C72A92}"/>
              </a:ext>
            </a:extLst>
          </p:cNvPr>
          <p:cNvGrpSpPr/>
          <p:nvPr/>
        </p:nvGrpSpPr>
        <p:grpSpPr>
          <a:xfrm>
            <a:off x="3362984" y="3720737"/>
            <a:ext cx="4052925" cy="379692"/>
            <a:chOff x="3362984" y="3078482"/>
            <a:chExt cx="4052925" cy="37969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CCD26DE-2B81-D84C-A1EC-B23063EC3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84" y="3078482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B6053BC-D9D4-0D4A-B52E-58B0EA0552F4}"/>
                </a:ext>
              </a:extLst>
            </p:cNvPr>
            <p:cNvSpPr/>
            <p:nvPr/>
          </p:nvSpPr>
          <p:spPr>
            <a:xfrm>
              <a:off x="3479865" y="3082818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36F4B0C6-B72A-A344-AB84-8BB99A2892D4}"/>
              </a:ext>
            </a:extLst>
          </p:cNvPr>
          <p:cNvSpPr/>
          <p:nvPr/>
        </p:nvSpPr>
        <p:spPr>
          <a:xfrm>
            <a:off x="3480625" y="4238485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E690463E-564A-F247-BE98-E2AEB6EF5732}"/>
              </a:ext>
            </a:extLst>
          </p:cNvPr>
          <p:cNvSpPr/>
          <p:nvPr/>
        </p:nvSpPr>
        <p:spPr>
          <a:xfrm>
            <a:off x="3485129" y="4361812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17C937-D382-A743-9982-29788A369983}"/>
              </a:ext>
            </a:extLst>
          </p:cNvPr>
          <p:cNvSpPr/>
          <p:nvPr/>
        </p:nvSpPr>
        <p:spPr>
          <a:xfrm>
            <a:off x="2575260" y="4591496"/>
            <a:ext cx="310918" cy="28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68506D-17C5-E349-A52F-799EC1176522}"/>
              </a:ext>
            </a:extLst>
          </p:cNvPr>
          <p:cNvSpPr/>
          <p:nvPr/>
        </p:nvSpPr>
        <p:spPr>
          <a:xfrm>
            <a:off x="2869378" y="6344036"/>
            <a:ext cx="269557" cy="229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F3967C-B61D-5E4E-9608-123927018764}"/>
              </a:ext>
            </a:extLst>
          </p:cNvPr>
          <p:cNvCxnSpPr/>
          <p:nvPr/>
        </p:nvCxnSpPr>
        <p:spPr>
          <a:xfrm>
            <a:off x="8570246" y="595370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4FE3B6-FBCD-A54A-86FE-9F931B990551}"/>
              </a:ext>
            </a:extLst>
          </p:cNvPr>
          <p:cNvCxnSpPr/>
          <p:nvPr/>
        </p:nvCxnSpPr>
        <p:spPr>
          <a:xfrm>
            <a:off x="8585033" y="559922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CEEF9D1-3578-1541-90D3-88330C1C0DC3}"/>
              </a:ext>
            </a:extLst>
          </p:cNvPr>
          <p:cNvCxnSpPr/>
          <p:nvPr/>
        </p:nvCxnSpPr>
        <p:spPr>
          <a:xfrm>
            <a:off x="8579058" y="546712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6918F5-B8B9-B448-9933-C9CD9D89F3CF}"/>
              </a:ext>
            </a:extLst>
          </p:cNvPr>
          <p:cNvCxnSpPr/>
          <p:nvPr/>
        </p:nvCxnSpPr>
        <p:spPr>
          <a:xfrm>
            <a:off x="8573083" y="533503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EFBE3CF-8D91-7E4B-BB18-946F0123C346}"/>
              </a:ext>
            </a:extLst>
          </p:cNvPr>
          <p:cNvCxnSpPr/>
          <p:nvPr/>
        </p:nvCxnSpPr>
        <p:spPr>
          <a:xfrm>
            <a:off x="8567108" y="520294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733449-1975-A848-83A8-86B9A17D90F0}"/>
              </a:ext>
            </a:extLst>
          </p:cNvPr>
          <p:cNvCxnSpPr/>
          <p:nvPr/>
        </p:nvCxnSpPr>
        <p:spPr>
          <a:xfrm>
            <a:off x="8561133" y="507084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00FA1C-C5E8-1140-B5E8-0496DA33ADC2}"/>
              </a:ext>
            </a:extLst>
          </p:cNvPr>
          <p:cNvCxnSpPr/>
          <p:nvPr/>
        </p:nvCxnSpPr>
        <p:spPr>
          <a:xfrm>
            <a:off x="8555158" y="493875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AE3D9E3-37B3-7E49-BCD0-7FB701828A8C}"/>
              </a:ext>
            </a:extLst>
          </p:cNvPr>
          <p:cNvCxnSpPr/>
          <p:nvPr/>
        </p:nvCxnSpPr>
        <p:spPr>
          <a:xfrm>
            <a:off x="8549183" y="480665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4D29504-035F-194E-96B1-EC760E5C0A16}"/>
              </a:ext>
            </a:extLst>
          </p:cNvPr>
          <p:cNvCxnSpPr/>
          <p:nvPr/>
        </p:nvCxnSpPr>
        <p:spPr>
          <a:xfrm>
            <a:off x="8543208" y="467456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6C2F3D5-F26C-AD4A-8C12-0478642B254E}"/>
              </a:ext>
            </a:extLst>
          </p:cNvPr>
          <p:cNvCxnSpPr/>
          <p:nvPr/>
        </p:nvCxnSpPr>
        <p:spPr>
          <a:xfrm>
            <a:off x="8537233" y="454247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D8FD69C-5874-FA4D-A23B-71C245D79F91}"/>
              </a:ext>
            </a:extLst>
          </p:cNvPr>
          <p:cNvCxnSpPr/>
          <p:nvPr/>
        </p:nvCxnSpPr>
        <p:spPr>
          <a:xfrm>
            <a:off x="8531258" y="4410377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FF94A0-56F7-4B43-B15C-5B267E60DC57}"/>
              </a:ext>
            </a:extLst>
          </p:cNvPr>
          <p:cNvCxnSpPr/>
          <p:nvPr/>
        </p:nvCxnSpPr>
        <p:spPr>
          <a:xfrm>
            <a:off x="8525283" y="4278283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D7CEA69-D7AE-224A-8101-7C00C92D2906}"/>
              </a:ext>
            </a:extLst>
          </p:cNvPr>
          <p:cNvCxnSpPr/>
          <p:nvPr/>
        </p:nvCxnSpPr>
        <p:spPr>
          <a:xfrm>
            <a:off x="8540494" y="4146189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80C394-FFA2-D247-8921-4B433BF3654D}"/>
              </a:ext>
            </a:extLst>
          </p:cNvPr>
          <p:cNvCxnSpPr/>
          <p:nvPr/>
        </p:nvCxnSpPr>
        <p:spPr>
          <a:xfrm>
            <a:off x="8534519" y="4014095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2659D88-46DE-8B41-A79A-7AAFFCFAA08A}"/>
              </a:ext>
            </a:extLst>
          </p:cNvPr>
          <p:cNvCxnSpPr/>
          <p:nvPr/>
        </p:nvCxnSpPr>
        <p:spPr>
          <a:xfrm>
            <a:off x="8535606" y="3882001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4CBBF6D-8EF5-0F4B-831F-4FDEC9F4E057}"/>
              </a:ext>
            </a:extLst>
          </p:cNvPr>
          <p:cNvCxnSpPr>
            <a:cxnSpLocks/>
          </p:cNvCxnSpPr>
          <p:nvPr/>
        </p:nvCxnSpPr>
        <p:spPr>
          <a:xfrm flipV="1">
            <a:off x="3452698" y="460434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C2710-1FDE-1347-BB8D-AE837E91F64D}"/>
              </a:ext>
            </a:extLst>
          </p:cNvPr>
          <p:cNvCxnSpPr>
            <a:cxnSpLocks/>
          </p:cNvCxnSpPr>
          <p:nvPr/>
        </p:nvCxnSpPr>
        <p:spPr>
          <a:xfrm flipV="1">
            <a:off x="3392013" y="475533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56443C7-AA68-5740-9664-F2665CD4683B}"/>
              </a:ext>
            </a:extLst>
          </p:cNvPr>
          <p:cNvCxnSpPr>
            <a:cxnSpLocks/>
          </p:cNvCxnSpPr>
          <p:nvPr/>
        </p:nvCxnSpPr>
        <p:spPr>
          <a:xfrm flipV="1">
            <a:off x="3403873" y="489293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2A38D8-A0EA-C045-BFFD-25E332FFA6EA}"/>
              </a:ext>
            </a:extLst>
          </p:cNvPr>
          <p:cNvCxnSpPr>
            <a:cxnSpLocks/>
          </p:cNvCxnSpPr>
          <p:nvPr/>
        </p:nvCxnSpPr>
        <p:spPr>
          <a:xfrm flipV="1">
            <a:off x="3415733" y="504181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EE553DA-5F13-0F47-A24A-A2015EAD5F8F}"/>
              </a:ext>
            </a:extLst>
          </p:cNvPr>
          <p:cNvCxnSpPr>
            <a:cxnSpLocks/>
          </p:cNvCxnSpPr>
          <p:nvPr/>
        </p:nvCxnSpPr>
        <p:spPr>
          <a:xfrm flipV="1">
            <a:off x="3474493" y="6204402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DB3709-C80B-DA41-A0D8-83C98BFA73BC}"/>
              </a:ext>
            </a:extLst>
          </p:cNvPr>
          <p:cNvCxnSpPr>
            <a:cxnSpLocks/>
          </p:cNvCxnSpPr>
          <p:nvPr/>
        </p:nvCxnSpPr>
        <p:spPr>
          <a:xfrm flipV="1">
            <a:off x="3486353" y="635892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737DCE9-9761-794C-80C5-15EA705EB947}"/>
              </a:ext>
            </a:extLst>
          </p:cNvPr>
          <p:cNvCxnSpPr>
            <a:cxnSpLocks/>
          </p:cNvCxnSpPr>
          <p:nvPr/>
        </p:nvCxnSpPr>
        <p:spPr>
          <a:xfrm flipV="1">
            <a:off x="3467438" y="516973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F6A57-B5FF-BC45-A17C-37DEE43D8944}"/>
              </a:ext>
            </a:extLst>
          </p:cNvPr>
          <p:cNvCxnSpPr>
            <a:cxnSpLocks/>
          </p:cNvCxnSpPr>
          <p:nvPr/>
        </p:nvCxnSpPr>
        <p:spPr>
          <a:xfrm flipV="1">
            <a:off x="3406753" y="532072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88691B-BA2D-414A-A738-50B6C1A4E8D4}"/>
              </a:ext>
            </a:extLst>
          </p:cNvPr>
          <p:cNvCxnSpPr>
            <a:cxnSpLocks/>
          </p:cNvCxnSpPr>
          <p:nvPr/>
        </p:nvCxnSpPr>
        <p:spPr>
          <a:xfrm flipV="1">
            <a:off x="3418613" y="5458318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A7C713-4E94-C840-A323-1223D124C064}"/>
              </a:ext>
            </a:extLst>
          </p:cNvPr>
          <p:cNvCxnSpPr>
            <a:cxnSpLocks/>
          </p:cNvCxnSpPr>
          <p:nvPr/>
        </p:nvCxnSpPr>
        <p:spPr>
          <a:xfrm flipV="1">
            <a:off x="3430473" y="560720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460F48F-D175-EC47-A184-10BD26AE213D}"/>
              </a:ext>
            </a:extLst>
          </p:cNvPr>
          <p:cNvCxnSpPr>
            <a:cxnSpLocks/>
          </p:cNvCxnSpPr>
          <p:nvPr/>
        </p:nvCxnSpPr>
        <p:spPr>
          <a:xfrm flipV="1">
            <a:off x="3482178" y="5735121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027346-86B9-6B4E-BCE2-3525914AB8DA}"/>
              </a:ext>
            </a:extLst>
          </p:cNvPr>
          <p:cNvCxnSpPr>
            <a:cxnSpLocks/>
          </p:cNvCxnSpPr>
          <p:nvPr/>
        </p:nvCxnSpPr>
        <p:spPr>
          <a:xfrm flipV="1">
            <a:off x="3421493" y="588611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4EC8669-D1FF-1D49-986A-78AE63D8D6D0}"/>
              </a:ext>
            </a:extLst>
          </p:cNvPr>
          <p:cNvCxnSpPr>
            <a:cxnSpLocks/>
          </p:cNvCxnSpPr>
          <p:nvPr/>
        </p:nvCxnSpPr>
        <p:spPr>
          <a:xfrm flipV="1">
            <a:off x="3433353" y="602370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5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AB1A-8DB8-1C46-B832-EDE4C4E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Supporting new applications</a:t>
            </a:r>
            <a:br>
              <a:rPr lang="en-US" dirty="0"/>
            </a:br>
            <a:r>
              <a:rPr lang="en-US" dirty="0"/>
              <a:t>(or improving performance of old ones)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6EF0-7D2A-A844-B4A4-EF0AAE79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we do for these applications?</a:t>
            </a:r>
          </a:p>
          <a:p>
            <a:r>
              <a:rPr lang="en-US" dirty="0"/>
              <a:t>One option: just use UDP</a:t>
            </a:r>
          </a:p>
          <a:p>
            <a:r>
              <a:rPr lang="en-US" dirty="0"/>
              <a:t>But, that doesn’t give us what we want either…</a:t>
            </a:r>
          </a:p>
          <a:p>
            <a:pPr lvl="1"/>
            <a:r>
              <a:rPr lang="en-US" dirty="0"/>
              <a:t>Best effort isn’t good enough!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A636-3C45-0744-B6DA-BEAF2DB8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065F-E76D-BB45-9C7F-15481F72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5521-56BB-3447-B3C5-45BD0054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C195-A84F-744F-AC18-436ADB65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“Fixing” TCP issues: a couple other interesting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C6F4-27CF-3242-B408-D66BC9DD58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QUIC separates </a:t>
            </a:r>
            <a:r>
              <a:rPr lang="en-US" i="1" dirty="0"/>
              <a:t>data </a:t>
            </a:r>
            <a:r>
              <a:rPr lang="en-US" dirty="0"/>
              <a:t>sequence number from </a:t>
            </a:r>
            <a:r>
              <a:rPr lang="en-US" i="1" dirty="0"/>
              <a:t>packet </a:t>
            </a:r>
            <a:r>
              <a:rPr lang="en-US" dirty="0"/>
              <a:t>sequence number</a:t>
            </a:r>
          </a:p>
          <a:p>
            <a:pPr lvl="1"/>
            <a:r>
              <a:rPr lang="en-US" dirty="0"/>
              <a:t>Retransmission of same data gets a </a:t>
            </a:r>
            <a:r>
              <a:rPr lang="en-US" b="1" dirty="0"/>
              <a:t>new packet sequence number</a:t>
            </a:r>
            <a:endParaRPr lang="en-US" dirty="0"/>
          </a:p>
          <a:p>
            <a:pPr lvl="1"/>
            <a:r>
              <a:rPr lang="en-US" dirty="0"/>
              <a:t>Lets lost retransmissions be identified without waiting for a timeout (can see gap in </a:t>
            </a:r>
            <a:r>
              <a:rPr lang="en-US" dirty="0" err="1"/>
              <a:t>ACKed</a:t>
            </a:r>
            <a:r>
              <a:rPr lang="en-US" dirty="0"/>
              <a:t> packet sequence numbers)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AD846-11DD-2A45-9FBB-E743D682F4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its 2017 SIGCOMM paper: “QUIC acknowledgments explicitly encode the delay between the receipt of a packet and its acknowledgment being sent.”</a:t>
            </a:r>
          </a:p>
          <a:p>
            <a:r>
              <a:rPr lang="en-US" dirty="0"/>
              <a:t>Why is this useful? (think about BBR)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F7D00-07AE-3F45-8925-47A7F1B1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DC851-81DF-6148-9649-ADF402FD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9AF68-C275-7C49-B050-53837710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2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2902-1F84-DE48-8EF5-6356B0C7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BF54-6CC0-674B-B6BA-3F4E0A4D4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1049000" cy="4525963"/>
          </a:xfrm>
        </p:spPr>
        <p:txBody>
          <a:bodyPr/>
          <a:lstStyle/>
          <a:p>
            <a:r>
              <a:rPr lang="en-US" dirty="0"/>
              <a:t>TCP and UDP have worked really well as our foundational transport protocols on the internet, but aren’t a perfect fit for all applications</a:t>
            </a:r>
          </a:p>
          <a:p>
            <a:r>
              <a:rPr lang="en-US" dirty="0"/>
              <a:t>We can implement custom protocols to get better performance and better match application requirements</a:t>
            </a:r>
          </a:p>
          <a:p>
            <a:r>
              <a:rPr lang="en-US" dirty="0"/>
              <a:t>Implementing new protocols at the transport layer (and getting them adopted) is tough due to long timescales, and complex web of assumptions and dependencies</a:t>
            </a:r>
          </a:p>
          <a:p>
            <a:r>
              <a:rPr lang="en-US" dirty="0"/>
              <a:t>Innovation at the application layer is much easier! And has been quite successful in practice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FD411-1627-754E-9606-AACBAA65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BB7E5-77BD-554E-91AC-8C49AB479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758B3-5327-A44F-85B9-DF8F39BA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4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8DCF-E212-0C45-BDD1-58B2C537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5F8C-58DD-0240-BCBD-D7181CFEA7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papers:</a:t>
            </a:r>
          </a:p>
          <a:p>
            <a:pPr lvl="1"/>
            <a:r>
              <a:rPr lang="en-US" dirty="0"/>
              <a:t>“The QUIC Transport Protocol: Design and Internet-Scale Deployment”: </a:t>
            </a:r>
            <a:r>
              <a:rPr lang="en-US" dirty="0">
                <a:hlinkClick r:id="rId2"/>
              </a:rPr>
              <a:t>https://dl.acm.org/doi/abs/10.1145/3098822.3098842</a:t>
            </a:r>
            <a:r>
              <a:rPr lang="en-US" dirty="0"/>
              <a:t> </a:t>
            </a:r>
          </a:p>
          <a:p>
            <a:r>
              <a:rPr lang="en-US" dirty="0"/>
              <a:t>Standards docs:</a:t>
            </a:r>
          </a:p>
          <a:p>
            <a:pPr lvl="1"/>
            <a:r>
              <a:rPr lang="en-US" dirty="0">
                <a:hlinkClick r:id="rId3"/>
              </a:rPr>
              <a:t>https://datatracker.ietf.org/doc/html/draft-sharabayko-srt-01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https://datatracker.ietf.org/doc/html/rfc9000/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70AB8-2E3F-4743-9294-DE38F5772C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 is available to investigate:</a:t>
            </a:r>
          </a:p>
          <a:p>
            <a:pPr lvl="1"/>
            <a:r>
              <a:rPr lang="en-US" dirty="0">
                <a:hlinkClick r:id="rId5"/>
              </a:rPr>
              <a:t>https://github.com/Haivision/srt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https://github.com/google/quiche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F5C03-1F7F-384F-9D82-1D65CBE8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8477-005A-6E4B-A212-840AB3BF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A2421-D469-AF42-9F84-B915F112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4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AB1A-8DB8-1C46-B832-EDE4C4E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Supporting new applications</a:t>
            </a:r>
            <a:br>
              <a:rPr lang="en-US" dirty="0"/>
            </a:br>
            <a:r>
              <a:rPr lang="en-US" dirty="0"/>
              <a:t>(or improving performance of old ones)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6EF0-7D2A-A844-B4A4-EF0AAE79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C0080"/>
                </a:solidFill>
              </a:rPr>
              <a:t>We want new protocols to match application needs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Are there transport layer protocols other than TCP and UDP?</a:t>
            </a:r>
          </a:p>
          <a:p>
            <a:pPr lvl="2"/>
            <a:r>
              <a:rPr lang="en-US" dirty="0"/>
              <a:t>Yes! but, often not supported in all OSes, and therefore not widely used</a:t>
            </a:r>
          </a:p>
          <a:p>
            <a:pPr lvl="2"/>
            <a:r>
              <a:rPr lang="en-US" dirty="0"/>
              <a:t>Current trend is toward implementing </a:t>
            </a:r>
            <a:r>
              <a:rPr lang="en-US" b="1" dirty="0"/>
              <a:t>new transport layer functionality in </a:t>
            </a:r>
            <a:r>
              <a:rPr lang="en-US" b="1" dirty="0" err="1"/>
              <a:t>userspace</a:t>
            </a:r>
            <a:r>
              <a:rPr lang="en-US" b="1" dirty="0"/>
              <a:t> / at application layer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Why? Making transport layer changes is hard! </a:t>
            </a:r>
          </a:p>
          <a:p>
            <a:pPr lvl="2"/>
            <a:r>
              <a:rPr lang="en-US" dirty="0"/>
              <a:t>Breaks others’ assumptions…Firewalls block unfamiliar traffic, NAT relies on knowing header structure to rewrite IP address/ports. Timescale for standardization + adoption &gt; 10 years</a:t>
            </a:r>
          </a:p>
          <a:p>
            <a:pPr lvl="2"/>
            <a:r>
              <a:rPr lang="en-US" dirty="0"/>
              <a:t>Requiring OS updates (to change TCP implementation in the kernel) -&gt; slow adoption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A636-3C45-0744-B6DA-BEAF2DB8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065F-E76D-BB45-9C7F-15481F72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5521-56BB-3447-B3C5-45BD0054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E6E-33FB-5346-9EB0-F6C1E359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SRT: Secure Reliable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CB94-0383-E44A-9547-7986AC67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48259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0080"/>
                </a:solidFill>
              </a:rPr>
              <a:t>Overall goal</a:t>
            </a:r>
            <a:r>
              <a:rPr lang="en-US" dirty="0"/>
              <a:t>: </a:t>
            </a:r>
            <a:r>
              <a:rPr lang="en-US" dirty="0">
                <a:solidFill>
                  <a:srgbClr val="0713FF"/>
                </a:solidFill>
              </a:rPr>
              <a:t>provide high quality of experience for real-time video</a:t>
            </a:r>
          </a:p>
          <a:p>
            <a:pPr lvl="1"/>
            <a:r>
              <a:rPr lang="en-US" dirty="0"/>
              <a:t>Specifically targets </a:t>
            </a:r>
            <a:r>
              <a:rPr lang="en-US" b="1" dirty="0"/>
              <a:t>video </a:t>
            </a:r>
            <a:r>
              <a:rPr lang="en-US" b="1" i="1" dirty="0"/>
              <a:t>contribution</a:t>
            </a:r>
            <a:r>
              <a:rPr lang="en-US" b="1" dirty="0"/>
              <a:t> </a:t>
            </a:r>
            <a:r>
              <a:rPr lang="en-US" dirty="0"/>
              <a:t>- e.g. interview, coverage in the field that needs to be transported back to a TV studio at high quality for further distribution to end users</a:t>
            </a:r>
          </a:p>
          <a:p>
            <a:pPr lvl="2"/>
            <a:r>
              <a:rPr lang="en-US" dirty="0"/>
              <a:t>Traditional approach: satellite links – slow and expensive</a:t>
            </a:r>
          </a:p>
          <a:p>
            <a:pPr lvl="1"/>
            <a:r>
              <a:rPr lang="en-US" dirty="0"/>
              <a:t>Note that this is different from what you see as an end user watching video from </a:t>
            </a:r>
            <a:r>
              <a:rPr lang="en-US" dirty="0" err="1"/>
              <a:t>Youtube</a:t>
            </a:r>
            <a:r>
              <a:rPr lang="en-US" dirty="0"/>
              <a:t>, Facebook,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Those are mainly using adaptive bitrate protocols that run over HTTP (over TCP). Works well with existing CDN architectures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D15D-CA80-0044-B7A4-40343FA3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B8B3-1617-FB45-AB86-736E4C7B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B929-DC8A-DE46-87FB-6728E56D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1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E6E-33FB-5346-9EB0-F6C1E359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SRT: Secure Reliable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CB94-0383-E44A-9547-7986AC67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173621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C0080"/>
                </a:solidFill>
              </a:rPr>
              <a:t>Overall goal</a:t>
            </a:r>
            <a:r>
              <a:rPr lang="en-US" dirty="0"/>
              <a:t>: </a:t>
            </a:r>
            <a:r>
              <a:rPr lang="en-US" dirty="0">
                <a:solidFill>
                  <a:srgbClr val="0713FF"/>
                </a:solidFill>
              </a:rPr>
              <a:t>provide high quality of experience for real-time video</a:t>
            </a:r>
          </a:p>
          <a:p>
            <a:pPr lvl="1"/>
            <a:r>
              <a:rPr lang="en-US" dirty="0"/>
              <a:t>Low latency, low jitter, high reliability (few dropped packets)</a:t>
            </a:r>
          </a:p>
          <a:p>
            <a:pPr lvl="1"/>
            <a:r>
              <a:rPr lang="en-US" dirty="0"/>
              <a:t>Output stream pattern should </a:t>
            </a:r>
            <a:r>
              <a:rPr lang="en-US" b="1" dirty="0"/>
              <a:t>match</a:t>
            </a:r>
            <a:r>
              <a:rPr lang="en-US" dirty="0"/>
              <a:t> input stream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D15D-CA80-0044-B7A4-40343FA3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B8B3-1617-FB45-AB86-736E4C7B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B929-DC8A-DE46-87FB-6728E56D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DEAC9-EB27-6340-BFE1-F06C6F23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93" y="2869981"/>
            <a:ext cx="7804550" cy="35707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74EF0-9725-BD45-8801-115DDCBE4CD0}"/>
              </a:ext>
            </a:extLst>
          </p:cNvPr>
          <p:cNvSpPr/>
          <p:nvPr/>
        </p:nvSpPr>
        <p:spPr>
          <a:xfrm>
            <a:off x="9674942" y="5334614"/>
            <a:ext cx="24653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https://github.com/Haivision/srt/blob/master/docs/misc/why-srt-was-created.md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762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E6E-33FB-5346-9EB0-F6C1E359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SRT: Secure Reliable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CB94-0383-E44A-9547-7986AC67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713FF"/>
                </a:solidFill>
              </a:rPr>
              <a:t>Custom transport protocol, implemented in </a:t>
            </a:r>
            <a:r>
              <a:rPr lang="en-US" b="1" dirty="0" err="1">
                <a:solidFill>
                  <a:srgbClr val="0713FF"/>
                </a:solidFill>
              </a:rPr>
              <a:t>userspace</a:t>
            </a:r>
            <a:r>
              <a:rPr lang="en-US" b="1" dirty="0">
                <a:solidFill>
                  <a:srgbClr val="0713FF"/>
                </a:solidFill>
              </a:rPr>
              <a:t> on top of UDP</a:t>
            </a:r>
          </a:p>
          <a:p>
            <a:r>
              <a:rPr lang="en-US" b="1" dirty="0"/>
              <a:t>Why not try to improve TCP?</a:t>
            </a:r>
          </a:p>
          <a:p>
            <a:pPr lvl="1"/>
            <a:r>
              <a:rPr lang="en-US" dirty="0"/>
              <a:t>Reliable semantics are a bad fit for real-time video applications</a:t>
            </a:r>
          </a:p>
          <a:p>
            <a:pPr lvl="2"/>
            <a:r>
              <a:rPr lang="en-US" dirty="0"/>
              <a:t>Prefer to drop some packets vs. wait for retransmissions</a:t>
            </a:r>
          </a:p>
          <a:p>
            <a:pPr lvl="2"/>
            <a:r>
              <a:rPr lang="en-US" dirty="0"/>
              <a:t>Congestion control is problematic for fixed bit rate video</a:t>
            </a:r>
          </a:p>
          <a:p>
            <a:r>
              <a:rPr lang="en-US" b="1" dirty="0"/>
              <a:t>Why isn’t UDP already good enough?</a:t>
            </a:r>
          </a:p>
          <a:p>
            <a:pPr lvl="1"/>
            <a:r>
              <a:rPr lang="en-US" i="1" dirty="0"/>
              <a:t>Perfect</a:t>
            </a:r>
            <a:r>
              <a:rPr lang="en-US" dirty="0"/>
              <a:t> reliability isn’t a good fit, but we still want to </a:t>
            </a:r>
            <a:r>
              <a:rPr lang="en-US" b="1" dirty="0"/>
              <a:t>try</a:t>
            </a:r>
            <a:r>
              <a:rPr lang="en-US" dirty="0"/>
              <a:t> to recover lost packets (if we can do it fast enough)</a:t>
            </a:r>
            <a:endParaRPr lang="en-US" i="1" dirty="0"/>
          </a:p>
          <a:p>
            <a:pPr lvl="1"/>
            <a:r>
              <a:rPr lang="en-US" dirty="0"/>
              <a:t>We want to maintain a consistent delivery pattern that matches input</a:t>
            </a:r>
          </a:p>
          <a:p>
            <a:pPr lvl="1"/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D15D-CA80-0044-B7A4-40343FA3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B8B3-1617-FB45-AB86-736E4C7B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B929-DC8A-DE46-87FB-6728E56D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DDAA-83FE-9C4E-B0CE-C34B5A1B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SRT: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4E2A-1676-CE4D-9135-18F61912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Packet-based </a:t>
            </a:r>
            <a:r>
              <a:rPr lang="en-US" dirty="0">
                <a:solidFill>
                  <a:srgbClr val="FC0080"/>
                </a:solidFill>
              </a:rPr>
              <a:t>sliding window ARQ protocol </a:t>
            </a:r>
            <a:r>
              <a:rPr lang="en-US" dirty="0"/>
              <a:t>that uses </a:t>
            </a:r>
            <a:r>
              <a:rPr lang="en-US" dirty="0">
                <a:solidFill>
                  <a:srgbClr val="0713FF"/>
                </a:solidFill>
              </a:rPr>
              <a:t>cumulative ACKs </a:t>
            </a:r>
            <a:r>
              <a:rPr lang="en-US" dirty="0"/>
              <a:t>and </a:t>
            </a:r>
            <a:r>
              <a:rPr lang="en-US" dirty="0">
                <a:solidFill>
                  <a:srgbClr val="0713FF"/>
                </a:solidFill>
              </a:rPr>
              <a:t>explicit NACKs </a:t>
            </a:r>
            <a:r>
              <a:rPr lang="en-US" dirty="0"/>
              <a:t>(</a:t>
            </a:r>
            <a:r>
              <a:rPr lang="en-US" i="1" dirty="0"/>
              <a:t>should sound familiar!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8A2B2-12E8-F448-B1AE-39813954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09/22/2021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E0F90-1CC5-8D40-9497-B6CE946A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71289-A61C-1945-A697-39D3EE98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107CB-A53A-F44D-B6A1-A17A5D09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91" y="2794000"/>
            <a:ext cx="9615821" cy="881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01B45-7534-0149-8CBE-369AF442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95" y="4365251"/>
            <a:ext cx="9975850" cy="851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EA972-12CE-8E48-BFD8-C3059CAF19DC}"/>
              </a:ext>
            </a:extLst>
          </p:cNvPr>
          <p:cNvSpPr txBox="1"/>
          <p:nvPr/>
        </p:nvSpPr>
        <p:spPr>
          <a:xfrm>
            <a:off x="8196755" y="5686343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713FF"/>
                </a:solidFill>
              </a:rPr>
              <a:t>So, what’s new?</a:t>
            </a:r>
          </a:p>
        </p:txBody>
      </p:sp>
    </p:spTree>
    <p:extLst>
      <p:ext uri="{BB962C8B-B14F-4D97-AF65-F5344CB8AC3E}">
        <p14:creationId xmlns:p14="http://schemas.microsoft.com/office/powerpoint/2010/main" val="2556617596"/>
      </p:ext>
    </p:extLst>
  </p:cSld>
  <p:clrMapOvr>
    <a:masterClrMapping/>
  </p:clrMapOvr>
</p:sld>
</file>

<file path=ppt/theme/theme1.xml><?xml version="1.0" encoding="utf-8"?>
<a:theme xmlns:a="http://schemas.openxmlformats.org/drawingml/2006/main" name="dsn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_pitt_template" id="{C31727B1-609A-FB49-A48F-DC973AA95CB3}" vid="{B044CCD3-BD54-2E47-97DA-CDA6817741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dsn2017</Template>
  <TotalTime>1263</TotalTime>
  <Words>3114</Words>
  <Application>Microsoft Macintosh PowerPoint</Application>
  <PresentationFormat>Widescreen</PresentationFormat>
  <Paragraphs>527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Tahoma</vt:lpstr>
      <vt:lpstr>Wingdings</vt:lpstr>
      <vt:lpstr>dsn2017</vt:lpstr>
      <vt:lpstr>Lecture 6: Moving Transport Protocols to the Application Layer</vt:lpstr>
      <vt:lpstr>Revisiting Reliable Data Transport</vt:lpstr>
      <vt:lpstr>Challenges for a completely reliable, ordered service</vt:lpstr>
      <vt:lpstr>Supporting new applications (or improving performance of old ones)</vt:lpstr>
      <vt:lpstr>Supporting new applications (or improving performance of old ones)</vt:lpstr>
      <vt:lpstr>SRT: Secure Reliable Transport</vt:lpstr>
      <vt:lpstr>SRT: Secure Reliable Transport</vt:lpstr>
      <vt:lpstr>SRT: Secure Reliable Transport</vt:lpstr>
      <vt:lpstr>SRT: Key Features</vt:lpstr>
      <vt:lpstr>SRT: Sacrificing Reliability &amp; Reproducing Input Timing</vt:lpstr>
      <vt:lpstr>SRT: Sacrificing Reliability &amp; Reproducing Input Timing</vt:lpstr>
      <vt:lpstr>In more detail…</vt:lpstr>
      <vt:lpstr>In more detail…</vt:lpstr>
      <vt:lpstr>In more detail…</vt:lpstr>
      <vt:lpstr>A complication</vt:lpstr>
      <vt:lpstr>Clock synchronization issues</vt:lpstr>
      <vt:lpstr>Clock Skew Compensation</vt:lpstr>
      <vt:lpstr>Clock Skew Compensation</vt:lpstr>
      <vt:lpstr>Clock Skew Compensation</vt:lpstr>
      <vt:lpstr>Clock Skew Compensation</vt:lpstr>
      <vt:lpstr>SRT Approach</vt:lpstr>
      <vt:lpstr>Maintaining smooth delivery with clock drift</vt:lpstr>
      <vt:lpstr>Maintaining smooth delivery  with clock drift + changing RTT</vt:lpstr>
      <vt:lpstr>Congestion control?</vt:lpstr>
      <vt:lpstr>QUIC Motivation</vt:lpstr>
      <vt:lpstr>QUIC Role in the Web Stack</vt:lpstr>
      <vt:lpstr>But first…a review of HTTP communication patterns</vt:lpstr>
      <vt:lpstr>HTTP Performance</vt:lpstr>
      <vt:lpstr>Non-Persistent HTTP (HTTP/1.0)</vt:lpstr>
      <vt:lpstr>Non-Persistent HTTP (HTTP/1.0)</vt:lpstr>
      <vt:lpstr>Non-Persistent HTTP (HTTP/1.0)</vt:lpstr>
      <vt:lpstr>Persistent HTTP (HTTP/1.1)</vt:lpstr>
      <vt:lpstr>But, persistent pipelined option didn’t really stop browsers from opening parallel connections…</vt:lpstr>
      <vt:lpstr>HTTP/2 Multiplexing</vt:lpstr>
      <vt:lpstr>HTTP/2 Multiplexing</vt:lpstr>
      <vt:lpstr>Another performance challenge</vt:lpstr>
      <vt:lpstr>A simplified view of TLS</vt:lpstr>
      <vt:lpstr>QUIC Innovation 1: Squashing the Layers</vt:lpstr>
      <vt:lpstr>QUIC Innovation 2: Stream Multiplexing</vt:lpstr>
      <vt:lpstr>“Fixing” TCP issues: a couple other interesting points</vt:lpstr>
      <vt:lpstr>Summary</vt:lpstr>
      <vt:lpstr>Extra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Moving Transport Protocols to the Application Layer</dc:title>
  <dc:subject/>
  <dc:creator>Amy Babay</dc:creator>
  <cp:keywords/>
  <dc:description/>
  <cp:lastModifiedBy>Amy Babay</cp:lastModifiedBy>
  <cp:revision>22</cp:revision>
  <dcterms:created xsi:type="dcterms:W3CDTF">2021-09-19T20:47:19Z</dcterms:created>
  <dcterms:modified xsi:type="dcterms:W3CDTF">2021-09-22T20:09:36Z</dcterms:modified>
  <cp:category/>
</cp:coreProperties>
</file>